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embedTrueTypeFonts="1" saveSubsetFonts="1">
  <p:sldMasterIdLst>
    <p:sldMasterId id="2147483648" r:id="rId1"/>
  </p:sldMasterIdLst>
  <p:notesMasterIdLst>
    <p:notesMasterId r:id="rId4"/>
  </p:notesMasterIdLst>
  <p:sldIdLst>
    <p:sldId id="1229" r:id="rId3"/>
    <p:sldId id="1220" r:id="rId5"/>
    <p:sldId id="1263" r:id="rId6"/>
    <p:sldId id="1222" r:id="rId7"/>
    <p:sldId id="1186" r:id="rId8"/>
    <p:sldId id="1188" r:id="rId9"/>
    <p:sldId id="1189" r:id="rId10"/>
    <p:sldId id="1190" r:id="rId11"/>
    <p:sldId id="1264" r:id="rId12"/>
    <p:sldId id="1193" r:id="rId13"/>
    <p:sldId id="1194" r:id="rId14"/>
    <p:sldId id="1195" r:id="rId15"/>
    <p:sldId id="1265" r:id="rId16"/>
    <p:sldId id="1198" r:id="rId17"/>
    <p:sldId id="1199" r:id="rId18"/>
    <p:sldId id="1200" r:id="rId19"/>
    <p:sldId id="1201" r:id="rId20"/>
    <p:sldId id="1266" r:id="rId21"/>
    <p:sldId id="1208" r:id="rId22"/>
    <p:sldId id="1216" r:id="rId23"/>
    <p:sldId id="1217" r:id="rId24"/>
    <p:sldId id="1209" r:id="rId25"/>
    <p:sldId id="1210" r:id="rId26"/>
    <p:sldId id="1211" r:id="rId27"/>
    <p:sldId id="1212" r:id="rId28"/>
    <p:sldId id="1213" r:id="rId29"/>
    <p:sldId id="1214" r:id="rId30"/>
    <p:sldId id="1267" r:id="rId31"/>
    <p:sldId id="1203" r:id="rId32"/>
    <p:sldId id="1204" r:id="rId33"/>
    <p:sldId id="1205" r:id="rId34"/>
    <p:sldId id="1206" r:id="rId35"/>
    <p:sldId id="1215" r:id="rId36"/>
    <p:sldId id="1228" r:id="rId37"/>
  </p:sldIdLst>
  <p:sldSz cx="12192000" cy="6858000"/>
  <p:notesSz cx="6858000" cy="9144000"/>
  <p:embeddedFontLst>
    <p:embeddedFont>
      <p:font typeface="方正悠宋体加粗" panose="02010600010101010101" charset="-122"/>
      <p:regular r:id="rId41"/>
    </p:embeddedFont>
    <p:embeddedFont>
      <p:font typeface="微软雅黑" panose="020B0503020204020204" pitchFamily="34" charset="-122"/>
      <p:regular r:id="rId42"/>
    </p:embeddedFont>
    <p:embeddedFont>
      <p:font typeface="方正兰亭粗黑_GBK" panose="02000000000000000000" pitchFamily="2" charset="-122"/>
      <p:regular r:id="rId43"/>
    </p:embeddedFont>
    <p:embeddedFont>
      <p:font typeface="等线" panose="02010600030101010101" charset="-122"/>
      <p:regular r:id="rId44"/>
    </p:embeddedFont>
    <p:embeddedFont>
      <p:font typeface="Agency FB" panose="020B0503020202020204" pitchFamily="34" charset="0"/>
      <p:regular r:id="rId45"/>
      <p:bold r:id="rId46"/>
    </p:embeddedFont>
    <p:embeddedFont>
      <p:font typeface="等线 Light" panose="02010600030101010101" charset="-122"/>
      <p:regular r:id="rId47"/>
    </p:embeddedFont>
  </p:embeddedFontLst>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 userDrawn="1">
          <p15:clr>
            <a:srgbClr val="A4A3A4"/>
          </p15:clr>
        </p15:guide>
        <p15:guide id="2" pos="7491" userDrawn="1">
          <p15:clr>
            <a:srgbClr val="A4A3A4"/>
          </p15:clr>
        </p15:guide>
        <p15:guide id="3" pos="211" userDrawn="1">
          <p15:clr>
            <a:srgbClr val="A4A3A4"/>
          </p15:clr>
        </p15:guide>
        <p15:guide id="4" orient="horz" pos="4110" userDrawn="1">
          <p15:clr>
            <a:srgbClr val="A4A3A4"/>
          </p15:clr>
        </p15:guide>
        <p15:guide id="5" orient="horz" pos="431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1730"/>
    <a:srgbClr val="DA7B53"/>
    <a:srgbClr val="FCEFE7"/>
    <a:srgbClr val="EDF054"/>
    <a:srgbClr val="FFCC00"/>
    <a:srgbClr val="EDE4D0"/>
    <a:srgbClr val="FFF5EC"/>
    <a:srgbClr val="FFF1E3"/>
    <a:srgbClr val="FFF7EE"/>
    <a:srgbClr val="FFFE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49" autoAdjust="0"/>
    <p:restoredTop sz="96292" autoAdjust="0"/>
  </p:normalViewPr>
  <p:slideViewPr>
    <p:cSldViewPr snapToGrid="0" showGuides="1">
      <p:cViewPr>
        <p:scale>
          <a:sx n="75" d="100"/>
          <a:sy n="75" d="100"/>
        </p:scale>
        <p:origin x="3270" y="54"/>
      </p:cViewPr>
      <p:guideLst>
        <p:guide orient="horz" pos="210"/>
        <p:guide pos="7491"/>
        <p:guide pos="211"/>
        <p:guide orient="horz" pos="4110"/>
        <p:guide orient="horz" pos="43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gs" Target="tags/tag43.xml"/><Relationship Id="rId47" Type="http://schemas.openxmlformats.org/officeDocument/2006/relationships/font" Target="fonts/font7.fntdata"/><Relationship Id="rId46" Type="http://schemas.openxmlformats.org/officeDocument/2006/relationships/font" Target="fonts/font6.fntdata"/><Relationship Id="rId45" Type="http://schemas.openxmlformats.org/officeDocument/2006/relationships/font" Target="fonts/font5.fntdata"/><Relationship Id="rId44" Type="http://schemas.openxmlformats.org/officeDocument/2006/relationships/font" Target="fonts/font4.fntdata"/><Relationship Id="rId43" Type="http://schemas.openxmlformats.org/officeDocument/2006/relationships/font" Target="fonts/font3.fntdata"/><Relationship Id="rId42" Type="http://schemas.openxmlformats.org/officeDocument/2006/relationships/font" Target="fonts/font2.fntdata"/><Relationship Id="rId41" Type="http://schemas.openxmlformats.org/officeDocument/2006/relationships/font" Target="fonts/font1.fntdata"/><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1BEC0-0006-46EB-914C-F8A89888664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6BFA5-3D74-44D7-98C7-5E1073141EC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6BFA5-3D74-44D7-98C7-5E1073141EC8}"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4" name="任意多边形 3"/>
          <p:cNvSpPr/>
          <p:nvPr userDrawn="1"/>
        </p:nvSpPr>
        <p:spPr>
          <a:xfrm>
            <a:off x="1284000" y="675368"/>
            <a:ext cx="10908000" cy="0"/>
          </a:xfrm>
          <a:custGeom>
            <a:avLst/>
            <a:gdLst>
              <a:gd name="connsiteX0" fmla="*/ 0 w 10392228"/>
              <a:gd name="connsiteY0" fmla="*/ 0 h 0"/>
              <a:gd name="connsiteX1" fmla="*/ 10392228 w 10392228"/>
              <a:gd name="connsiteY1" fmla="*/ 0 h 0"/>
            </a:gdLst>
            <a:ahLst/>
            <a:cxnLst>
              <a:cxn ang="0">
                <a:pos x="connsiteX0" y="connsiteY0"/>
              </a:cxn>
              <a:cxn ang="0">
                <a:pos x="connsiteX1" y="connsiteY1"/>
              </a:cxn>
            </a:cxnLst>
            <a:rect l="l" t="t" r="r" b="b"/>
            <a:pathLst>
              <a:path w="10392228">
                <a:moveTo>
                  <a:pt x="0" y="0"/>
                </a:moveTo>
                <a:lnTo>
                  <a:pt x="10392228" y="0"/>
                </a:lnTo>
              </a:path>
            </a:pathLst>
          </a:custGeom>
          <a:noFill/>
          <a:ln w="12700">
            <a:solidFill>
              <a:schemeClr val="accent1"/>
            </a:solidFill>
            <a:prstDash val="solid"/>
            <a:headEnd type="oval"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userDrawn="1"/>
        </p:nvGrpSpPr>
        <p:grpSpPr>
          <a:xfrm>
            <a:off x="0" y="6714000"/>
            <a:ext cx="12192000" cy="144000"/>
            <a:chOff x="0" y="6714000"/>
            <a:chExt cx="12192000" cy="144000"/>
          </a:xfrm>
        </p:grpSpPr>
        <p:sp>
          <p:nvSpPr>
            <p:cNvPr id="9" name="矩形 8"/>
            <p:cNvSpPr/>
            <p:nvPr userDrawn="1"/>
          </p:nvSpPr>
          <p:spPr>
            <a:xfrm>
              <a:off x="0" y="6714000"/>
              <a:ext cx="810895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108950" y="6714000"/>
              <a:ext cx="4083050" cy="144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Freeform 5"/>
          <p:cNvSpPr>
            <a:spLocks noEditPoints="1"/>
          </p:cNvSpPr>
          <p:nvPr userDrawn="1"/>
        </p:nvSpPr>
        <p:spPr bwMode="auto">
          <a:xfrm>
            <a:off x="337344" y="80841"/>
            <a:ext cx="768638" cy="775664"/>
          </a:xfrm>
          <a:custGeom>
            <a:avLst/>
            <a:gdLst>
              <a:gd name="T0" fmla="*/ 6586 w 13376"/>
              <a:gd name="T1" fmla="*/ 7112 h 13488"/>
              <a:gd name="T2" fmla="*/ 536 w 13376"/>
              <a:gd name="T3" fmla="*/ 9613 h 13488"/>
              <a:gd name="T4" fmla="*/ 6585 w 13376"/>
              <a:gd name="T5" fmla="*/ 8531 h 13488"/>
              <a:gd name="T6" fmla="*/ 6640 w 13376"/>
              <a:gd name="T7" fmla="*/ 13488 h 13488"/>
              <a:gd name="T8" fmla="*/ 7337 w 13376"/>
              <a:gd name="T9" fmla="*/ 8506 h 13488"/>
              <a:gd name="T10" fmla="*/ 8773 w 13376"/>
              <a:gd name="T11" fmla="*/ 7069 h 13488"/>
              <a:gd name="T12" fmla="*/ 7337 w 13376"/>
              <a:gd name="T13" fmla="*/ 6426 h 13488"/>
              <a:gd name="T14" fmla="*/ 9046 w 13376"/>
              <a:gd name="T15" fmla="*/ 6426 h 13488"/>
              <a:gd name="T16" fmla="*/ 9695 w 13376"/>
              <a:gd name="T17" fmla="*/ 5611 h 13488"/>
              <a:gd name="T18" fmla="*/ 7337 w 13376"/>
              <a:gd name="T19" fmla="*/ 4946 h 13488"/>
              <a:gd name="T20" fmla="*/ 9717 w 13376"/>
              <a:gd name="T21" fmla="*/ 4882 h 13488"/>
              <a:gd name="T22" fmla="*/ 11153 w 13376"/>
              <a:gd name="T23" fmla="*/ 4325 h 13488"/>
              <a:gd name="T24" fmla="*/ 13135 w 13376"/>
              <a:gd name="T25" fmla="*/ 4925 h 13488"/>
              <a:gd name="T26" fmla="*/ 13061 w 13376"/>
              <a:gd name="T27" fmla="*/ 4689 h 13488"/>
              <a:gd name="T28" fmla="*/ 8398 w 13376"/>
              <a:gd name="T29" fmla="*/ 232 h 13488"/>
              <a:gd name="T30" fmla="*/ 8365 w 13376"/>
              <a:gd name="T31" fmla="*/ 223 h 13488"/>
              <a:gd name="T32" fmla="*/ 2007 w 13376"/>
              <a:gd name="T33" fmla="*/ 1845 h 13488"/>
              <a:gd name="T34" fmla="*/ 6565 w 13376"/>
              <a:gd name="T35" fmla="*/ 5568 h 13488"/>
              <a:gd name="T36" fmla="*/ 3 w 13376"/>
              <a:gd name="T37" fmla="*/ 5540 h 13488"/>
              <a:gd name="T38" fmla="*/ 13289 w 13376"/>
              <a:gd name="T39" fmla="*/ 5611 h 13488"/>
              <a:gd name="T40" fmla="*/ 11153 w 13376"/>
              <a:gd name="T41" fmla="*/ 6383 h 13488"/>
              <a:gd name="T42" fmla="*/ 13289 w 13376"/>
              <a:gd name="T43" fmla="*/ 5611 h 13488"/>
              <a:gd name="T44" fmla="*/ 13320 w 13376"/>
              <a:gd name="T45" fmla="*/ 7669 h 13488"/>
              <a:gd name="T46" fmla="*/ 12718 w 13376"/>
              <a:gd name="T47" fmla="*/ 7819 h 13488"/>
              <a:gd name="T48" fmla="*/ 10596 w 13376"/>
              <a:gd name="T49" fmla="*/ 7069 h 13488"/>
              <a:gd name="T50" fmla="*/ 9322 w 13376"/>
              <a:gd name="T51" fmla="*/ 9463 h 13488"/>
              <a:gd name="T52" fmla="*/ 8892 w 13376"/>
              <a:gd name="T53" fmla="*/ 9837 h 13488"/>
              <a:gd name="T54" fmla="*/ 8448 w 13376"/>
              <a:gd name="T55" fmla="*/ 9876 h 13488"/>
              <a:gd name="T56" fmla="*/ 8398 w 13376"/>
              <a:gd name="T57" fmla="*/ 10245 h 13488"/>
              <a:gd name="T58" fmla="*/ 9310 w 13376"/>
              <a:gd name="T59" fmla="*/ 10430 h 13488"/>
              <a:gd name="T60" fmla="*/ 8211 w 13376"/>
              <a:gd name="T61" fmla="*/ 10059 h 13488"/>
              <a:gd name="T62" fmla="*/ 8892 w 13376"/>
              <a:gd name="T63" fmla="*/ 9651 h 13488"/>
              <a:gd name="T64" fmla="*/ 9074 w 13376"/>
              <a:gd name="T65" fmla="*/ 9347 h 13488"/>
              <a:gd name="T66" fmla="*/ 8225 w 13376"/>
              <a:gd name="T67" fmla="*/ 9300 h 13488"/>
              <a:gd name="T68" fmla="*/ 8919 w 13376"/>
              <a:gd name="T69" fmla="*/ 9114 h 13488"/>
              <a:gd name="T70" fmla="*/ 9322 w 13376"/>
              <a:gd name="T71" fmla="*/ 9463 h 13488"/>
              <a:gd name="T72" fmla="*/ 7400 w 13376"/>
              <a:gd name="T73" fmla="*/ 10432 h 13488"/>
              <a:gd name="T74" fmla="*/ 7591 w 13376"/>
              <a:gd name="T75" fmla="*/ 9114 h 13488"/>
              <a:gd name="T76" fmla="*/ 11951 w 13376"/>
              <a:gd name="T77" fmla="*/ 10165 h 13488"/>
              <a:gd name="T78" fmla="*/ 11727 w 13376"/>
              <a:gd name="T79" fmla="*/ 10430 h 13488"/>
              <a:gd name="T80" fmla="*/ 11543 w 13376"/>
              <a:gd name="T81" fmla="*/ 10165 h 13488"/>
              <a:gd name="T82" fmla="*/ 10654 w 13376"/>
              <a:gd name="T83" fmla="*/ 10010 h 13488"/>
              <a:gd name="T84" fmla="*/ 11727 w 13376"/>
              <a:gd name="T85" fmla="*/ 9114 h 13488"/>
              <a:gd name="T86" fmla="*/ 11951 w 13376"/>
              <a:gd name="T87" fmla="*/ 9979 h 13488"/>
              <a:gd name="T88" fmla="*/ 11543 w 13376"/>
              <a:gd name="T89" fmla="*/ 9979 h 13488"/>
              <a:gd name="T90" fmla="*/ 10933 w 13376"/>
              <a:gd name="T91" fmla="*/ 9979 h 13488"/>
              <a:gd name="T92" fmla="*/ 10116 w 13376"/>
              <a:gd name="T93" fmla="*/ 9951 h 13488"/>
              <a:gd name="T94" fmla="*/ 9857 w 13376"/>
              <a:gd name="T95" fmla="*/ 9692 h 13488"/>
              <a:gd name="T96" fmla="*/ 10116 w 13376"/>
              <a:gd name="T97" fmla="*/ 9951 h 13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76" h="13488">
                <a:moveTo>
                  <a:pt x="6586" y="6426"/>
                </a:moveTo>
                <a:lnTo>
                  <a:pt x="6586" y="7112"/>
                </a:lnTo>
                <a:cubicBezTo>
                  <a:pt x="4376" y="7102"/>
                  <a:pt x="2288" y="7307"/>
                  <a:pt x="0" y="7927"/>
                </a:cubicBezTo>
                <a:cubicBezTo>
                  <a:pt x="104" y="8519"/>
                  <a:pt x="287" y="9085"/>
                  <a:pt x="536" y="9613"/>
                </a:cubicBezTo>
                <a:cubicBezTo>
                  <a:pt x="2556" y="7827"/>
                  <a:pt x="5605" y="7763"/>
                  <a:pt x="6586" y="7862"/>
                </a:cubicBezTo>
                <a:lnTo>
                  <a:pt x="6585" y="8531"/>
                </a:lnTo>
                <a:cubicBezTo>
                  <a:pt x="4369" y="8662"/>
                  <a:pt x="2805" y="9699"/>
                  <a:pt x="1904" y="11544"/>
                </a:cubicBezTo>
                <a:cubicBezTo>
                  <a:pt x="3122" y="12746"/>
                  <a:pt x="4794" y="13488"/>
                  <a:pt x="6640" y="13488"/>
                </a:cubicBezTo>
                <a:cubicBezTo>
                  <a:pt x="9754" y="13488"/>
                  <a:pt x="12376" y="11375"/>
                  <a:pt x="13151" y="8506"/>
                </a:cubicBezTo>
                <a:lnTo>
                  <a:pt x="7337" y="8506"/>
                </a:lnTo>
                <a:lnTo>
                  <a:pt x="7337" y="7798"/>
                </a:lnTo>
                <a:lnTo>
                  <a:pt x="8773" y="7069"/>
                </a:lnTo>
                <a:lnTo>
                  <a:pt x="7337" y="7069"/>
                </a:lnTo>
                <a:lnTo>
                  <a:pt x="7337" y="6426"/>
                </a:lnTo>
                <a:lnTo>
                  <a:pt x="8559" y="6426"/>
                </a:lnTo>
                <a:lnTo>
                  <a:pt x="9046" y="6426"/>
                </a:lnTo>
                <a:lnTo>
                  <a:pt x="9695" y="6426"/>
                </a:lnTo>
                <a:lnTo>
                  <a:pt x="9695" y="5611"/>
                </a:lnTo>
                <a:lnTo>
                  <a:pt x="7337" y="5611"/>
                </a:lnTo>
                <a:lnTo>
                  <a:pt x="7337" y="4946"/>
                </a:lnTo>
                <a:lnTo>
                  <a:pt x="9652" y="4946"/>
                </a:lnTo>
                <a:cubicBezTo>
                  <a:pt x="9702" y="4946"/>
                  <a:pt x="9717" y="4932"/>
                  <a:pt x="9717" y="4882"/>
                </a:cubicBezTo>
                <a:lnTo>
                  <a:pt x="9717" y="4325"/>
                </a:lnTo>
                <a:lnTo>
                  <a:pt x="11153" y="4325"/>
                </a:lnTo>
                <a:lnTo>
                  <a:pt x="11153" y="4925"/>
                </a:lnTo>
                <a:lnTo>
                  <a:pt x="13135" y="4925"/>
                </a:lnTo>
                <a:cubicBezTo>
                  <a:pt x="13113" y="4845"/>
                  <a:pt x="13089" y="4767"/>
                  <a:pt x="13064" y="4688"/>
                </a:cubicBezTo>
                <a:lnTo>
                  <a:pt x="13061" y="4689"/>
                </a:lnTo>
                <a:cubicBezTo>
                  <a:pt x="13061" y="4686"/>
                  <a:pt x="13061" y="4683"/>
                  <a:pt x="13061" y="4679"/>
                </a:cubicBezTo>
                <a:cubicBezTo>
                  <a:pt x="12365" y="2514"/>
                  <a:pt x="10605" y="827"/>
                  <a:pt x="8398" y="232"/>
                </a:cubicBezTo>
                <a:lnTo>
                  <a:pt x="8366" y="230"/>
                </a:lnTo>
                <a:lnTo>
                  <a:pt x="8365" y="223"/>
                </a:lnTo>
                <a:cubicBezTo>
                  <a:pt x="7814" y="78"/>
                  <a:pt x="7236" y="0"/>
                  <a:pt x="6640" y="0"/>
                </a:cubicBezTo>
                <a:cubicBezTo>
                  <a:pt x="4846" y="0"/>
                  <a:pt x="3215" y="701"/>
                  <a:pt x="2007" y="1845"/>
                </a:cubicBezTo>
                <a:cubicBezTo>
                  <a:pt x="2776" y="4241"/>
                  <a:pt x="5784" y="4946"/>
                  <a:pt x="6565" y="4946"/>
                </a:cubicBezTo>
                <a:lnTo>
                  <a:pt x="6565" y="5568"/>
                </a:lnTo>
                <a:cubicBezTo>
                  <a:pt x="4431" y="5593"/>
                  <a:pt x="2818" y="5407"/>
                  <a:pt x="545" y="3854"/>
                </a:cubicBezTo>
                <a:cubicBezTo>
                  <a:pt x="295" y="4382"/>
                  <a:pt x="110" y="4947"/>
                  <a:pt x="3" y="5540"/>
                </a:cubicBezTo>
                <a:cubicBezTo>
                  <a:pt x="1707" y="6169"/>
                  <a:pt x="4762" y="6353"/>
                  <a:pt x="6586" y="6426"/>
                </a:cubicBezTo>
                <a:close/>
                <a:moveTo>
                  <a:pt x="13289" y="5611"/>
                </a:moveTo>
                <a:cubicBezTo>
                  <a:pt x="13331" y="5864"/>
                  <a:pt x="13360" y="6121"/>
                  <a:pt x="13374" y="6383"/>
                </a:cubicBezTo>
                <a:lnTo>
                  <a:pt x="11153" y="6383"/>
                </a:lnTo>
                <a:lnTo>
                  <a:pt x="11153" y="5611"/>
                </a:lnTo>
                <a:lnTo>
                  <a:pt x="13289" y="5611"/>
                </a:lnTo>
                <a:close/>
                <a:moveTo>
                  <a:pt x="13376" y="7069"/>
                </a:moveTo>
                <a:cubicBezTo>
                  <a:pt x="13366" y="7272"/>
                  <a:pt x="13348" y="7472"/>
                  <a:pt x="13320" y="7669"/>
                </a:cubicBezTo>
                <a:lnTo>
                  <a:pt x="12826" y="7669"/>
                </a:lnTo>
                <a:cubicBezTo>
                  <a:pt x="12826" y="7776"/>
                  <a:pt x="12845" y="7819"/>
                  <a:pt x="12718" y="7819"/>
                </a:cubicBezTo>
                <a:lnTo>
                  <a:pt x="9309" y="7819"/>
                </a:lnTo>
                <a:lnTo>
                  <a:pt x="10596" y="7069"/>
                </a:lnTo>
                <a:lnTo>
                  <a:pt x="13376" y="7069"/>
                </a:lnTo>
                <a:close/>
                <a:moveTo>
                  <a:pt x="9322" y="9463"/>
                </a:moveTo>
                <a:cubicBezTo>
                  <a:pt x="9322" y="9592"/>
                  <a:pt x="9278" y="9689"/>
                  <a:pt x="9190" y="9753"/>
                </a:cubicBezTo>
                <a:cubicBezTo>
                  <a:pt x="9116" y="9809"/>
                  <a:pt x="9016" y="9837"/>
                  <a:pt x="8892" y="9837"/>
                </a:cubicBezTo>
                <a:lnTo>
                  <a:pt x="8619" y="9837"/>
                </a:lnTo>
                <a:cubicBezTo>
                  <a:pt x="8536" y="9837"/>
                  <a:pt x="8479" y="9850"/>
                  <a:pt x="8448" y="9876"/>
                </a:cubicBezTo>
                <a:cubicBezTo>
                  <a:pt x="8415" y="9907"/>
                  <a:pt x="8398" y="9968"/>
                  <a:pt x="8398" y="10059"/>
                </a:cubicBezTo>
                <a:lnTo>
                  <a:pt x="8398" y="10245"/>
                </a:lnTo>
                <a:lnTo>
                  <a:pt x="9310" y="10245"/>
                </a:lnTo>
                <a:lnTo>
                  <a:pt x="9310" y="10430"/>
                </a:lnTo>
                <a:lnTo>
                  <a:pt x="8211" y="10430"/>
                </a:lnTo>
                <a:lnTo>
                  <a:pt x="8211" y="10059"/>
                </a:lnTo>
                <a:cubicBezTo>
                  <a:pt x="8211" y="9787"/>
                  <a:pt x="8347" y="9651"/>
                  <a:pt x="8619" y="9651"/>
                </a:cubicBezTo>
                <a:lnTo>
                  <a:pt x="8892" y="9651"/>
                </a:lnTo>
                <a:cubicBezTo>
                  <a:pt x="9054" y="9651"/>
                  <a:pt x="9135" y="9588"/>
                  <a:pt x="9135" y="9463"/>
                </a:cubicBezTo>
                <a:cubicBezTo>
                  <a:pt x="9135" y="9417"/>
                  <a:pt x="9115" y="9378"/>
                  <a:pt x="9074" y="9347"/>
                </a:cubicBezTo>
                <a:cubicBezTo>
                  <a:pt x="9033" y="9315"/>
                  <a:pt x="8981" y="9300"/>
                  <a:pt x="8919" y="9300"/>
                </a:cubicBezTo>
                <a:lnTo>
                  <a:pt x="8225" y="9300"/>
                </a:lnTo>
                <a:lnTo>
                  <a:pt x="8225" y="9114"/>
                </a:lnTo>
                <a:lnTo>
                  <a:pt x="8919" y="9114"/>
                </a:lnTo>
                <a:cubicBezTo>
                  <a:pt x="9018" y="9114"/>
                  <a:pt x="9105" y="9141"/>
                  <a:pt x="9182" y="9196"/>
                </a:cubicBezTo>
                <a:cubicBezTo>
                  <a:pt x="9275" y="9263"/>
                  <a:pt x="9322" y="9352"/>
                  <a:pt x="9322" y="9463"/>
                </a:cubicBezTo>
                <a:close/>
                <a:moveTo>
                  <a:pt x="7591" y="10432"/>
                </a:moveTo>
                <a:lnTo>
                  <a:pt x="7400" y="10432"/>
                </a:lnTo>
                <a:lnTo>
                  <a:pt x="7400" y="9114"/>
                </a:lnTo>
                <a:lnTo>
                  <a:pt x="7591" y="9114"/>
                </a:lnTo>
                <a:lnTo>
                  <a:pt x="7591" y="10432"/>
                </a:lnTo>
                <a:close/>
                <a:moveTo>
                  <a:pt x="11951" y="10165"/>
                </a:moveTo>
                <a:lnTo>
                  <a:pt x="11727" y="10165"/>
                </a:lnTo>
                <a:lnTo>
                  <a:pt x="11727" y="10430"/>
                </a:lnTo>
                <a:lnTo>
                  <a:pt x="11543" y="10430"/>
                </a:lnTo>
                <a:lnTo>
                  <a:pt x="11543" y="10165"/>
                </a:lnTo>
                <a:lnTo>
                  <a:pt x="10654" y="10165"/>
                </a:lnTo>
                <a:lnTo>
                  <a:pt x="10654" y="10010"/>
                </a:lnTo>
                <a:lnTo>
                  <a:pt x="11449" y="9114"/>
                </a:lnTo>
                <a:lnTo>
                  <a:pt x="11727" y="9114"/>
                </a:lnTo>
                <a:lnTo>
                  <a:pt x="11727" y="9979"/>
                </a:lnTo>
                <a:lnTo>
                  <a:pt x="11951" y="9979"/>
                </a:lnTo>
                <a:lnTo>
                  <a:pt x="11951" y="10165"/>
                </a:lnTo>
                <a:close/>
                <a:moveTo>
                  <a:pt x="11543" y="9979"/>
                </a:moveTo>
                <a:lnTo>
                  <a:pt x="11543" y="9290"/>
                </a:lnTo>
                <a:lnTo>
                  <a:pt x="10933" y="9979"/>
                </a:lnTo>
                <a:lnTo>
                  <a:pt x="11543" y="9979"/>
                </a:lnTo>
                <a:close/>
                <a:moveTo>
                  <a:pt x="10116" y="9951"/>
                </a:moveTo>
                <a:lnTo>
                  <a:pt x="9857" y="9951"/>
                </a:lnTo>
                <a:lnTo>
                  <a:pt x="9857" y="9692"/>
                </a:lnTo>
                <a:lnTo>
                  <a:pt x="10116" y="9692"/>
                </a:lnTo>
                <a:lnTo>
                  <a:pt x="10116" y="9951"/>
                </a:lnTo>
                <a:close/>
              </a:path>
            </a:pathLst>
          </a:custGeom>
          <a:solidFill>
            <a:schemeClr val="accent1"/>
          </a:solidFill>
          <a:ln w="7938" cap="flat">
            <a:noFill/>
            <a:prstDash val="solid"/>
            <a:miter lim="800000"/>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6" name="图片 5" descr="党政1"/>
          <p:cNvPicPr>
            <a:picLocks noChangeAspect="1"/>
          </p:cNvPicPr>
          <p:nvPr userDrawn="1"/>
        </p:nvPicPr>
        <p:blipFill>
          <a:blip r:embed="rId2"/>
          <a:srcRect l="18197" t="41273" r="18631" b="17477"/>
          <a:stretch>
            <a:fillRect/>
          </a:stretch>
        </p:blipFill>
        <p:spPr>
          <a:xfrm>
            <a:off x="1941830" y="4015105"/>
            <a:ext cx="8308340" cy="2543175"/>
          </a:xfrm>
          <a:prstGeom prst="rect">
            <a:avLst/>
          </a:prstGeom>
        </p:spPr>
      </p:pic>
      <p:pic>
        <p:nvPicPr>
          <p:cNvPr id="9" name="图片 8" descr="云"/>
          <p:cNvPicPr>
            <a:picLocks noChangeAspect="1"/>
          </p:cNvPicPr>
          <p:nvPr userDrawn="1"/>
        </p:nvPicPr>
        <p:blipFill>
          <a:blip r:embed="rId3"/>
          <a:srcRect t="60509" b="5800"/>
          <a:stretch>
            <a:fillRect/>
          </a:stretch>
        </p:blipFill>
        <p:spPr>
          <a:xfrm>
            <a:off x="0" y="4932680"/>
            <a:ext cx="12192000" cy="19253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EFE7"/>
        </a:solidFill>
        <a:effectLst/>
      </p:bgPr>
    </p:bg>
    <p:spTree>
      <p:nvGrpSpPr>
        <p:cNvPr id="1" name=""/>
        <p:cNvGrpSpPr/>
        <p:nvPr/>
      </p:nvGrpSpPr>
      <p:grpSpPr>
        <a:xfrm>
          <a:off x="0" y="0"/>
          <a:ext cx="0" cy="0"/>
          <a:chOff x="0" y="0"/>
          <a:chExt cx="0" cy="0"/>
        </a:xfrm>
      </p:grpSpPr>
      <p:pic>
        <p:nvPicPr>
          <p:cNvPr id="14" name="图片 13" descr="党政"/>
          <p:cNvPicPr>
            <a:picLocks noChangeAspect="1"/>
          </p:cNvPicPr>
          <p:nvPr userDrawn="1"/>
        </p:nvPicPr>
        <p:blipFill>
          <a:blip r:embed="rId15"/>
          <a:srcRect t="16505"/>
          <a:stretch>
            <a:fillRect/>
          </a:stretch>
        </p:blipFill>
        <p:spPr>
          <a:xfrm>
            <a:off x="0" y="2085975"/>
            <a:ext cx="12192000" cy="477202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3.xml"/><Relationship Id="rId8" Type="http://schemas.openxmlformats.org/officeDocument/2006/relationships/tags" Target="../tags/tag2.xml"/><Relationship Id="rId7" Type="http://schemas.openxmlformats.org/officeDocument/2006/relationships/image" Target="../media/image6.png"/><Relationship Id="rId6" Type="http://schemas.openxmlformats.org/officeDocument/2006/relationships/tags" Target="../tags/tag1.xml"/><Relationship Id="rId5" Type="http://schemas.openxmlformats.org/officeDocument/2006/relationships/image" Target="../media/image5.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4.png"/><Relationship Id="rId18" Type="http://schemas.openxmlformats.org/officeDocument/2006/relationships/notesSlide" Target="../notesSlides/notesSlide1.xml"/><Relationship Id="rId17" Type="http://schemas.openxmlformats.org/officeDocument/2006/relationships/slideLayout" Target="../slideLayouts/slideLayout13.xml"/><Relationship Id="rId16" Type="http://schemas.openxmlformats.org/officeDocument/2006/relationships/image" Target="../media/image7.png"/><Relationship Id="rId15" Type="http://schemas.openxmlformats.org/officeDocument/2006/relationships/image" Target="../media/image2.png"/><Relationship Id="rId14" Type="http://schemas.openxmlformats.org/officeDocument/2006/relationships/tags" Target="../tags/tag8.xml"/><Relationship Id="rId13" Type="http://schemas.openxmlformats.org/officeDocument/2006/relationships/tags" Target="../tags/tag7.xml"/><Relationship Id="rId12" Type="http://schemas.openxmlformats.org/officeDocument/2006/relationships/tags" Target="../tags/tag6.xml"/><Relationship Id="rId11" Type="http://schemas.openxmlformats.org/officeDocument/2006/relationships/tags" Target="../tags/tag5.xml"/><Relationship Id="rId10" Type="http://schemas.openxmlformats.org/officeDocument/2006/relationships/tags" Target="../tags/tag4.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4.xml"/><Relationship Id="rId4" Type="http://schemas.openxmlformats.org/officeDocument/2006/relationships/tags" Target="../tags/tag10.xml"/><Relationship Id="rId3" Type="http://schemas.openxmlformats.org/officeDocument/2006/relationships/image" Target="../media/image7.png"/><Relationship Id="rId2" Type="http://schemas.openxmlformats.org/officeDocument/2006/relationships/tags" Target="../tags/tag9.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tags" Target="../tags/tag11.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tags" Target="../tags/tag12.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tags" Target="../tags/tag13.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4.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5.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tags" Target="../tags/tag16.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tags" Target="../tags/tag17.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tags" Target="../tags/tag18.xml"/><Relationship Id="rId2" Type="http://schemas.microsoft.com/office/2007/relationships/hdphoto" Target="../media/image12.wdp"/><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tags" Target="../tags/tag20.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tags" Target="../tags/tag21.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22.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23.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tags" Target="../tags/tag26.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2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28.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29.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0.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1.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2.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tags" Target="../tags/tag33.xml"/><Relationship Id="rId2" Type="http://schemas.microsoft.com/office/2007/relationships/hdphoto" Target="../media/image14.wdp"/><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4.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5.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tags" Target="../tags/tag36.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7.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8.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39.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40.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tags" Target="../tags/tag41.xml"/><Relationship Id="rId1" Type="http://schemas.openxmlformats.org/officeDocument/2006/relationships/image" Target="../media/image15.png"/></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tags" Target="../tags/tag42.xml"/><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党政1"/>
          <p:cNvPicPr>
            <a:picLocks noChangeAspect="1"/>
          </p:cNvPicPr>
          <p:nvPr userDrawn="1"/>
        </p:nvPicPr>
        <p:blipFill>
          <a:blip r:embed="rId1"/>
          <a:srcRect l="18197" t="41273" r="18631" b="17477"/>
          <a:stretch>
            <a:fillRect/>
          </a:stretch>
        </p:blipFill>
        <p:spPr>
          <a:xfrm>
            <a:off x="1941830" y="4015105"/>
            <a:ext cx="8308340" cy="2543175"/>
          </a:xfrm>
          <a:prstGeom prst="rect">
            <a:avLst/>
          </a:prstGeom>
        </p:spPr>
      </p:pic>
      <p:pic>
        <p:nvPicPr>
          <p:cNvPr id="2" name="图片 1" descr="国家宪法日标题"/>
          <p:cNvPicPr>
            <a:picLocks noChangeAspect="1"/>
          </p:cNvPicPr>
          <p:nvPr/>
        </p:nvPicPr>
        <p:blipFill>
          <a:blip r:embed="rId2"/>
          <a:stretch>
            <a:fillRect/>
          </a:stretch>
        </p:blipFill>
        <p:spPr>
          <a:xfrm>
            <a:off x="1066800" y="914400"/>
            <a:ext cx="10058400" cy="5029200"/>
          </a:xfrm>
          <a:prstGeom prst="rect">
            <a:avLst/>
          </a:prstGeom>
        </p:spPr>
      </p:pic>
      <p:pic>
        <p:nvPicPr>
          <p:cNvPr id="185" name="网络歌手 - 红旗颂 - 建党伟业背景音乐">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2593258" y="165633"/>
            <a:ext cx="487363" cy="487363"/>
          </a:xfrm>
          <a:prstGeom prst="rect">
            <a:avLst/>
          </a:prstGeom>
        </p:spPr>
      </p:pic>
      <p:grpSp>
        <p:nvGrpSpPr>
          <p:cNvPr id="57" name="PA_组合 2"/>
          <p:cNvGrpSpPr/>
          <p:nvPr>
            <p:custDataLst>
              <p:tags r:id="rId6"/>
            </p:custDataLst>
          </p:nvPr>
        </p:nvGrpSpPr>
        <p:grpSpPr>
          <a:xfrm>
            <a:off x="5394816" y="2132031"/>
            <a:ext cx="1402368" cy="1401370"/>
            <a:chOff x="155707" y="103057"/>
            <a:chExt cx="1402368" cy="1401370"/>
          </a:xfrm>
        </p:grpSpPr>
        <p:sp>
          <p:nvSpPr>
            <p:cNvPr id="61" name="Oval 551"/>
            <p:cNvSpPr>
              <a:spLocks noChangeArrowheads="1"/>
            </p:cNvSpPr>
            <p:nvPr/>
          </p:nvSpPr>
          <p:spPr bwMode="auto">
            <a:xfrm>
              <a:off x="155707" y="103057"/>
              <a:ext cx="1402368" cy="1401370"/>
            </a:xfrm>
            <a:prstGeom prst="ellipse">
              <a:avLst/>
            </a:prstGeom>
            <a:gradFill rotWithShape="1">
              <a:gsLst>
                <a:gs pos="0">
                  <a:schemeClr val="bg1">
                    <a:alpha val="0"/>
                  </a:schemeClr>
                </a:gs>
                <a:gs pos="100000">
                  <a:srgbClr val="FFFF00">
                    <a:alpha val="18000"/>
                  </a:srgbClr>
                </a:gs>
              </a:gsLst>
              <a:path path="shape">
                <a:fillToRect l="50000" t="50000" r="50000" b="50000"/>
              </a:path>
            </a:gradFill>
            <a:ln>
              <a:noFill/>
            </a:ln>
            <a:effectLst/>
          </p:spPr>
          <p:txBody>
            <a:bodyPr wrap="none" anchor="ctr"/>
            <a:lstStyle/>
            <a:p>
              <a:pPr>
                <a:defRPr/>
              </a:pPr>
              <a:endParaRPr lang="zh-CN" altLang="en-US"/>
            </a:p>
          </p:txBody>
        </p:sp>
        <p:sp>
          <p:nvSpPr>
            <p:cNvPr id="69" name="Oval 553"/>
            <p:cNvSpPr>
              <a:spLocks noChangeArrowheads="1"/>
            </p:cNvSpPr>
            <p:nvPr/>
          </p:nvSpPr>
          <p:spPr bwMode="auto">
            <a:xfrm>
              <a:off x="336537" y="320791"/>
              <a:ext cx="1011258" cy="1009581"/>
            </a:xfrm>
            <a:prstGeom prst="ellipse">
              <a:avLst/>
            </a:prstGeom>
            <a:gradFill rotWithShape="1">
              <a:gsLst>
                <a:gs pos="0">
                  <a:srgbClr val="FFFF00">
                    <a:alpha val="16000"/>
                  </a:srgbClr>
                </a:gs>
                <a:gs pos="100000">
                  <a:srgbClr val="FFFF00">
                    <a:alpha val="24000"/>
                  </a:srgbClr>
                </a:gs>
              </a:gsLst>
              <a:path path="shape">
                <a:fillToRect l="50000" t="50000" r="50000" b="50000"/>
              </a:path>
            </a:gradFill>
            <a:ln>
              <a:noFill/>
            </a:ln>
          </p:spPr>
          <p:txBody>
            <a:bodyPr wrap="none" anchor="ctr"/>
            <a:lstStyle/>
            <a:p>
              <a:endParaRPr lang="zh-CN" altLang="en-US"/>
            </a:p>
          </p:txBody>
        </p:sp>
        <p:grpSp>
          <p:nvGrpSpPr>
            <p:cNvPr id="70" name="Group 554"/>
            <p:cNvGrpSpPr/>
            <p:nvPr/>
          </p:nvGrpSpPr>
          <p:grpSpPr bwMode="auto">
            <a:xfrm>
              <a:off x="335114" y="284329"/>
              <a:ext cx="1052524" cy="1050779"/>
              <a:chOff x="-4063" y="-880"/>
              <a:chExt cx="2219" cy="2219"/>
            </a:xfrm>
            <a:solidFill>
              <a:schemeClr val="accent4"/>
            </a:solidFill>
          </p:grpSpPr>
          <p:grpSp>
            <p:nvGrpSpPr>
              <p:cNvPr id="71" name="Group 555"/>
              <p:cNvGrpSpPr/>
              <p:nvPr/>
            </p:nvGrpSpPr>
            <p:grpSpPr bwMode="auto">
              <a:xfrm>
                <a:off x="-4063" y="-880"/>
                <a:ext cx="2219" cy="2219"/>
                <a:chOff x="-3927" y="-789"/>
                <a:chExt cx="2219" cy="2219"/>
              </a:xfrm>
              <a:grpFill/>
            </p:grpSpPr>
            <p:grpSp>
              <p:nvGrpSpPr>
                <p:cNvPr id="87" name="Group 556"/>
                <p:cNvGrpSpPr>
                  <a:grpSpLocks noChangeAspect="1"/>
                </p:cNvGrpSpPr>
                <p:nvPr/>
              </p:nvGrpSpPr>
              <p:grpSpPr bwMode="auto">
                <a:xfrm>
                  <a:off x="-3927" y="-788"/>
                  <a:ext cx="2219" cy="2202"/>
                  <a:chOff x="168" y="696"/>
                  <a:chExt cx="1429" cy="1429"/>
                </a:xfrm>
                <a:grpFill/>
              </p:grpSpPr>
              <p:grpSp>
                <p:nvGrpSpPr>
                  <p:cNvPr id="95" name="Group 557"/>
                  <p:cNvGrpSpPr>
                    <a:grpSpLocks noChangeAspect="1"/>
                  </p:cNvGrpSpPr>
                  <p:nvPr/>
                </p:nvGrpSpPr>
                <p:grpSpPr bwMode="auto">
                  <a:xfrm>
                    <a:off x="854" y="696"/>
                    <a:ext cx="56" cy="1429"/>
                    <a:chOff x="845" y="696"/>
                    <a:chExt cx="56" cy="1429"/>
                  </a:xfrm>
                  <a:grpFill/>
                </p:grpSpPr>
                <p:sp>
                  <p:nvSpPr>
                    <p:cNvPr id="99" name="AutoShape 558"/>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0" name="AutoShape 559"/>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96" name="Group 560"/>
                  <p:cNvGrpSpPr>
                    <a:grpSpLocks noChangeAspect="1"/>
                  </p:cNvGrpSpPr>
                  <p:nvPr/>
                </p:nvGrpSpPr>
                <p:grpSpPr bwMode="auto">
                  <a:xfrm rot="5400000">
                    <a:off x="855" y="696"/>
                    <a:ext cx="56" cy="1429"/>
                    <a:chOff x="845" y="696"/>
                    <a:chExt cx="56" cy="1429"/>
                  </a:xfrm>
                  <a:grpFill/>
                </p:grpSpPr>
                <p:sp>
                  <p:nvSpPr>
                    <p:cNvPr id="97" name="AutoShape 561"/>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8" name="AutoShape 562"/>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88" name="Group 563"/>
                <p:cNvGrpSpPr>
                  <a:grpSpLocks noChangeAspect="1"/>
                </p:cNvGrpSpPr>
                <p:nvPr/>
              </p:nvGrpSpPr>
              <p:grpSpPr bwMode="auto">
                <a:xfrm rot="2700000">
                  <a:off x="-3928" y="-780"/>
                  <a:ext cx="2219" cy="2202"/>
                  <a:chOff x="168" y="696"/>
                  <a:chExt cx="1429" cy="1429"/>
                </a:xfrm>
                <a:grpFill/>
              </p:grpSpPr>
              <p:grpSp>
                <p:nvGrpSpPr>
                  <p:cNvPr id="89" name="Group 564"/>
                  <p:cNvGrpSpPr>
                    <a:grpSpLocks noChangeAspect="1"/>
                  </p:cNvGrpSpPr>
                  <p:nvPr/>
                </p:nvGrpSpPr>
                <p:grpSpPr bwMode="auto">
                  <a:xfrm>
                    <a:off x="854" y="696"/>
                    <a:ext cx="56" cy="1429"/>
                    <a:chOff x="845" y="696"/>
                    <a:chExt cx="56" cy="1429"/>
                  </a:xfrm>
                  <a:grpFill/>
                </p:grpSpPr>
                <p:sp>
                  <p:nvSpPr>
                    <p:cNvPr id="93" name="AutoShape 565"/>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4" name="AutoShape 566"/>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90" name="Group 567"/>
                  <p:cNvGrpSpPr>
                    <a:grpSpLocks noChangeAspect="1"/>
                  </p:cNvGrpSpPr>
                  <p:nvPr/>
                </p:nvGrpSpPr>
                <p:grpSpPr bwMode="auto">
                  <a:xfrm rot="5400000">
                    <a:off x="855" y="696"/>
                    <a:ext cx="56" cy="1429"/>
                    <a:chOff x="845" y="696"/>
                    <a:chExt cx="56" cy="1429"/>
                  </a:xfrm>
                  <a:grpFill/>
                </p:grpSpPr>
                <p:sp>
                  <p:nvSpPr>
                    <p:cNvPr id="91" name="AutoShape 568"/>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2" name="AutoShape 569"/>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72" name="Group 570"/>
              <p:cNvGrpSpPr/>
              <p:nvPr/>
            </p:nvGrpSpPr>
            <p:grpSpPr bwMode="auto">
              <a:xfrm rot="1320000">
                <a:off x="-3747" y="-523"/>
                <a:ext cx="1555" cy="1554"/>
                <a:chOff x="-3927" y="-789"/>
                <a:chExt cx="2219" cy="2219"/>
              </a:xfrm>
              <a:grpFill/>
            </p:grpSpPr>
            <p:grpSp>
              <p:nvGrpSpPr>
                <p:cNvPr id="73" name="Group 571"/>
                <p:cNvGrpSpPr>
                  <a:grpSpLocks noChangeAspect="1"/>
                </p:cNvGrpSpPr>
                <p:nvPr/>
              </p:nvGrpSpPr>
              <p:grpSpPr bwMode="auto">
                <a:xfrm>
                  <a:off x="-3927" y="-788"/>
                  <a:ext cx="2219" cy="2202"/>
                  <a:chOff x="168" y="696"/>
                  <a:chExt cx="1429" cy="1429"/>
                </a:xfrm>
                <a:grpFill/>
              </p:grpSpPr>
              <p:grpSp>
                <p:nvGrpSpPr>
                  <p:cNvPr id="81" name="Group 572"/>
                  <p:cNvGrpSpPr>
                    <a:grpSpLocks noChangeAspect="1"/>
                  </p:cNvGrpSpPr>
                  <p:nvPr/>
                </p:nvGrpSpPr>
                <p:grpSpPr bwMode="auto">
                  <a:xfrm>
                    <a:off x="854" y="696"/>
                    <a:ext cx="56" cy="1429"/>
                    <a:chOff x="845" y="696"/>
                    <a:chExt cx="56" cy="1429"/>
                  </a:xfrm>
                  <a:grpFill/>
                </p:grpSpPr>
                <p:sp>
                  <p:nvSpPr>
                    <p:cNvPr id="85" name="AutoShape 573"/>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6" name="AutoShape 574"/>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82" name="Group 575"/>
                  <p:cNvGrpSpPr>
                    <a:grpSpLocks noChangeAspect="1"/>
                  </p:cNvGrpSpPr>
                  <p:nvPr/>
                </p:nvGrpSpPr>
                <p:grpSpPr bwMode="auto">
                  <a:xfrm rot="5400000">
                    <a:off x="855" y="696"/>
                    <a:ext cx="56" cy="1429"/>
                    <a:chOff x="845" y="696"/>
                    <a:chExt cx="56" cy="1429"/>
                  </a:xfrm>
                  <a:grpFill/>
                </p:grpSpPr>
                <p:sp>
                  <p:nvSpPr>
                    <p:cNvPr id="83" name="AutoShape 576"/>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 name="AutoShape 577"/>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74" name="Group 578"/>
                <p:cNvGrpSpPr>
                  <a:grpSpLocks noChangeAspect="1"/>
                </p:cNvGrpSpPr>
                <p:nvPr/>
              </p:nvGrpSpPr>
              <p:grpSpPr bwMode="auto">
                <a:xfrm rot="2700000">
                  <a:off x="-3928" y="-780"/>
                  <a:ext cx="2219" cy="2202"/>
                  <a:chOff x="168" y="696"/>
                  <a:chExt cx="1429" cy="1429"/>
                </a:xfrm>
                <a:grpFill/>
              </p:grpSpPr>
              <p:grpSp>
                <p:nvGrpSpPr>
                  <p:cNvPr id="75" name="Group 579"/>
                  <p:cNvGrpSpPr>
                    <a:grpSpLocks noChangeAspect="1"/>
                  </p:cNvGrpSpPr>
                  <p:nvPr/>
                </p:nvGrpSpPr>
                <p:grpSpPr bwMode="auto">
                  <a:xfrm>
                    <a:off x="854" y="696"/>
                    <a:ext cx="56" cy="1429"/>
                    <a:chOff x="845" y="696"/>
                    <a:chExt cx="56" cy="1429"/>
                  </a:xfrm>
                  <a:grpFill/>
                </p:grpSpPr>
                <p:sp>
                  <p:nvSpPr>
                    <p:cNvPr id="79" name="AutoShape 580"/>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0" name="AutoShape 581"/>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76" name="Group 582"/>
                  <p:cNvGrpSpPr>
                    <a:grpSpLocks noChangeAspect="1"/>
                  </p:cNvGrpSpPr>
                  <p:nvPr/>
                </p:nvGrpSpPr>
                <p:grpSpPr bwMode="auto">
                  <a:xfrm rot="5400000">
                    <a:off x="855" y="696"/>
                    <a:ext cx="56" cy="1429"/>
                    <a:chOff x="845" y="696"/>
                    <a:chExt cx="56" cy="1429"/>
                  </a:xfrm>
                  <a:grpFill/>
                </p:grpSpPr>
                <p:sp>
                  <p:nvSpPr>
                    <p:cNvPr id="77" name="AutoShape 583"/>
                    <p:cNvSpPr>
                      <a:spLocks noChangeAspect="1" noChangeArrowheads="1"/>
                    </p:cNvSpPr>
                    <p:nvPr/>
                  </p:nvSpPr>
                  <p:spPr bwMode="auto">
                    <a:xfrm>
                      <a:off x="845" y="696"/>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8" name="AutoShape 584"/>
                    <p:cNvSpPr>
                      <a:spLocks noChangeAspect="1" noChangeArrowheads="1"/>
                    </p:cNvSpPr>
                    <p:nvPr/>
                  </p:nvSpPr>
                  <p:spPr bwMode="auto">
                    <a:xfrm flipV="1">
                      <a:off x="845" y="1410"/>
                      <a:ext cx="56" cy="715"/>
                    </a:xfrm>
                    <a:prstGeom prst="triangle">
                      <a:avLst>
                        <a:gd name="adj" fmla="val 50000"/>
                      </a:avLst>
                    </a:prstGeom>
                    <a:solidFill>
                      <a:srgbClr val="FFFF00">
                        <a:alpha val="68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pic>
        <p:nvPicPr>
          <p:cNvPr id="101" name="图片 10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83266" y="372110"/>
            <a:ext cx="1425467" cy="1421736"/>
          </a:xfrm>
          <a:prstGeom prst="rect">
            <a:avLst/>
          </a:prstGeom>
          <a:effectLst>
            <a:outerShdw blurRad="114300" dist="50800" dir="5400000" algn="t" rotWithShape="0">
              <a:prstClr val="black">
                <a:alpha val="40000"/>
              </a:prstClr>
            </a:outerShdw>
          </a:effectLst>
        </p:spPr>
      </p:pic>
      <p:sp>
        <p:nvSpPr>
          <p:cNvPr id="105" name="PA_五角星 15"/>
          <p:cNvSpPr/>
          <p:nvPr>
            <p:custDataLst>
              <p:tags r:id="rId8"/>
            </p:custDataLst>
          </p:nvPr>
        </p:nvSpPr>
        <p:spPr>
          <a:xfrm rot="21146867">
            <a:off x="-1677120" y="8212701"/>
            <a:ext cx="1289984" cy="1289984"/>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6" name="PA_五角星 16"/>
          <p:cNvSpPr/>
          <p:nvPr>
            <p:custDataLst>
              <p:tags r:id="rId9"/>
            </p:custDataLst>
          </p:nvPr>
        </p:nvSpPr>
        <p:spPr>
          <a:xfrm rot="21146867">
            <a:off x="-684581" y="7448943"/>
            <a:ext cx="644992" cy="644992"/>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7" name="PA_五角星 17"/>
          <p:cNvSpPr/>
          <p:nvPr>
            <p:custDataLst>
              <p:tags r:id="rId10"/>
            </p:custDataLst>
          </p:nvPr>
        </p:nvSpPr>
        <p:spPr>
          <a:xfrm rot="21146867">
            <a:off x="-1737287" y="7086568"/>
            <a:ext cx="644992" cy="644992"/>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8" name="PA_五角星 18"/>
          <p:cNvSpPr/>
          <p:nvPr>
            <p:custDataLst>
              <p:tags r:id="rId11"/>
            </p:custDataLst>
          </p:nvPr>
        </p:nvSpPr>
        <p:spPr>
          <a:xfrm rot="21146867">
            <a:off x="-3713923" y="8020677"/>
            <a:ext cx="1289984" cy="1289984"/>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9" name="PA_五角星 19"/>
          <p:cNvSpPr/>
          <p:nvPr>
            <p:custDataLst>
              <p:tags r:id="rId12"/>
            </p:custDataLst>
          </p:nvPr>
        </p:nvSpPr>
        <p:spPr>
          <a:xfrm rot="21146867">
            <a:off x="-2313818" y="7553027"/>
            <a:ext cx="637387" cy="63738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0" name="PA_五角星 14"/>
          <p:cNvSpPr/>
          <p:nvPr>
            <p:custDataLst>
              <p:tags r:id="rId13"/>
            </p:custDataLst>
          </p:nvPr>
        </p:nvSpPr>
        <p:spPr>
          <a:xfrm rot="21146867">
            <a:off x="-4943456" y="5732424"/>
            <a:ext cx="3114957" cy="311495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1" name="PA_五角星 20"/>
          <p:cNvSpPr/>
          <p:nvPr>
            <p:custDataLst>
              <p:tags r:id="rId14"/>
            </p:custDataLst>
          </p:nvPr>
        </p:nvSpPr>
        <p:spPr>
          <a:xfrm rot="21146867">
            <a:off x="-2780292" y="5956426"/>
            <a:ext cx="3114957" cy="311495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文本框 17"/>
          <p:cNvSpPr txBox="1"/>
          <p:nvPr/>
        </p:nvSpPr>
        <p:spPr>
          <a:xfrm>
            <a:off x="2537460" y="2084705"/>
            <a:ext cx="6600825" cy="368300"/>
          </a:xfrm>
          <a:prstGeom prst="rect">
            <a:avLst/>
          </a:prstGeom>
          <a:noFill/>
        </p:spPr>
        <p:txBody>
          <a:bodyPr wrap="square" rtlCol="0">
            <a:spAutoFit/>
          </a:bodyPr>
          <a:p>
            <a:pPr algn="dist"/>
            <a:r>
              <a:rPr lang="zh-CN" altLang="en-US">
                <a:solidFill>
                  <a:schemeClr val="tx1"/>
                </a:solidFill>
                <a:latin typeface="方正悠宋体加粗" panose="02010600010101010101" charset="-122"/>
                <a:ea typeface="方正悠宋体加粗" panose="02010600010101010101" charset="-122"/>
              </a:rPr>
              <a:t>弘扬宪法精神，推进国家治理体系和治理能力现代化</a:t>
            </a:r>
            <a:endParaRPr lang="zh-CN" altLang="en-US">
              <a:solidFill>
                <a:schemeClr val="tx1"/>
              </a:solidFill>
              <a:latin typeface="方正悠宋体加粗" panose="02010600010101010101" charset="-122"/>
              <a:ea typeface="方正悠宋体加粗" panose="02010600010101010101" charset="-122"/>
            </a:endParaRPr>
          </a:p>
        </p:txBody>
      </p:sp>
      <p:pic>
        <p:nvPicPr>
          <p:cNvPr id="9" name="图片 8" descr="云"/>
          <p:cNvPicPr>
            <a:picLocks noChangeAspect="1"/>
          </p:cNvPicPr>
          <p:nvPr userDrawn="1"/>
        </p:nvPicPr>
        <p:blipFill>
          <a:blip r:embed="rId15"/>
          <a:srcRect t="60509" b="5800"/>
          <a:stretch>
            <a:fillRect/>
          </a:stretch>
        </p:blipFill>
        <p:spPr>
          <a:xfrm>
            <a:off x="0" y="4932680"/>
            <a:ext cx="12192000" cy="1925320"/>
          </a:xfrm>
          <a:prstGeom prst="rect">
            <a:avLst/>
          </a:prstGeom>
        </p:spPr>
      </p:pic>
      <p:pic>
        <p:nvPicPr>
          <p:cNvPr id="3" name="图片 2" descr="深色底使用-横"/>
          <p:cNvPicPr>
            <a:picLocks noChangeAspect="1"/>
          </p:cNvPicPr>
          <p:nvPr/>
        </p:nvPicPr>
        <p:blipFill>
          <a:blip r:embed="rId16"/>
          <a:stretch>
            <a:fillRect/>
          </a:stretch>
        </p:blipFill>
        <p:spPr>
          <a:xfrm>
            <a:off x="382905" y="281305"/>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5"/>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01"/>
                                        </p:tgtEl>
                                        <p:attrNameLst>
                                          <p:attrName>style.visibility</p:attrName>
                                        </p:attrNameLst>
                                      </p:cBhvr>
                                      <p:to>
                                        <p:strVal val="visible"/>
                                      </p:to>
                                    </p:set>
                                    <p:anim calcmode="lin" valueType="num">
                                      <p:cBhvr>
                                        <p:cTn id="10" dur="500" fill="hold"/>
                                        <p:tgtEl>
                                          <p:spTgt spid="101"/>
                                        </p:tgtEl>
                                        <p:attrNameLst>
                                          <p:attrName>ppt_w</p:attrName>
                                        </p:attrNameLst>
                                      </p:cBhvr>
                                      <p:tavLst>
                                        <p:tav tm="0">
                                          <p:val>
                                            <p:fltVal val="0"/>
                                          </p:val>
                                        </p:tav>
                                        <p:tav tm="100000">
                                          <p:val>
                                            <p:strVal val="#ppt_w"/>
                                          </p:val>
                                        </p:tav>
                                      </p:tavLst>
                                    </p:anim>
                                    <p:anim calcmode="lin" valueType="num">
                                      <p:cBhvr>
                                        <p:cTn id="11" dur="500" fill="hold"/>
                                        <p:tgtEl>
                                          <p:spTgt spid="101"/>
                                        </p:tgtEl>
                                        <p:attrNameLst>
                                          <p:attrName>ppt_h</p:attrName>
                                        </p:attrNameLst>
                                      </p:cBhvr>
                                      <p:tavLst>
                                        <p:tav tm="0">
                                          <p:val>
                                            <p:fltVal val="0"/>
                                          </p:val>
                                        </p:tav>
                                        <p:tav tm="100000">
                                          <p:val>
                                            <p:strVal val="#ppt_h"/>
                                          </p:val>
                                        </p:tav>
                                      </p:tavLst>
                                    </p:anim>
                                    <p:animEffect transition="in" filter="fade">
                                      <p:cBhvr>
                                        <p:cTn id="12" dur="500"/>
                                        <p:tgtEl>
                                          <p:spTgt spid="101"/>
                                        </p:tgtEl>
                                      </p:cBhvr>
                                    </p:animEffect>
                                  </p:childTnLst>
                                </p:cTn>
                              </p:par>
                              <p:par>
                                <p:cTn id="13" presetID="0" presetClass="path" presetSubtype="0" accel="50000" decel="50000" fill="hold" grpId="0" nodeType="withEffect">
                                  <p:stCondLst>
                                    <p:cond delay="1750"/>
                                  </p:stCondLst>
                                  <p:childTnLst>
                                    <p:animMotion origin="layout" path="M 1.11111E-6 -0.00056 C 0.56389 -0.13611 1.57708 -0.82556 1.18611 -1.34028 C 0.79549 -1.85667 0.10694 -1.30472 0.79444 -0.48278 " pathEditMode="relative" rAng="0" ptsTypes="sss">
                                      <p:cBhvr>
                                        <p:cTn id="14" dur="5000" fill="hold"/>
                                        <p:tgtEl>
                                          <p:spTgt spid="110"/>
                                        </p:tgtEl>
                                        <p:attrNameLst>
                                          <p:attrName>ppt_x</p:attrName>
                                          <p:attrName>ppt_y</p:attrName>
                                        </p:attrNameLst>
                                      </p:cBhvr>
                                      <p:rCtr x="78854" y="-92806"/>
                                    </p:animMotion>
                                  </p:childTnLst>
                                </p:cTn>
                              </p:par>
                              <p:par>
                                <p:cTn id="15" presetID="8" presetClass="emph" presetSubtype="0" repeatCount="2000" fill="hold" grpId="1" nodeType="withEffect">
                                  <p:stCondLst>
                                    <p:cond delay="1250"/>
                                  </p:stCondLst>
                                  <p:childTnLst>
                                    <p:animRot by="21600000">
                                      <p:cBhvr>
                                        <p:cTn id="16" dur="1750" fill="hold"/>
                                        <p:tgtEl>
                                          <p:spTgt spid="110"/>
                                        </p:tgtEl>
                                        <p:attrNameLst>
                                          <p:attrName>r</p:attrName>
                                        </p:attrNameLst>
                                      </p:cBhvr>
                                    </p:animRot>
                                  </p:childTnLst>
                                </p:cTn>
                              </p:par>
                              <p:par>
                                <p:cTn id="17" presetID="6" presetClass="emph" presetSubtype="0" decel="32000" fill="hold" grpId="2" nodeType="withEffect">
                                  <p:stCondLst>
                                    <p:cond delay="4500"/>
                                  </p:stCondLst>
                                  <p:childTnLst>
                                    <p:animScale>
                                      <p:cBhvr>
                                        <p:cTn id="18" dur="1500" fill="hold"/>
                                        <p:tgtEl>
                                          <p:spTgt spid="110"/>
                                        </p:tgtEl>
                                      </p:cBhvr>
                                      <p:by x="750000" y="750000"/>
                                    </p:animScale>
                                  </p:childTnLst>
                                </p:cTn>
                              </p:par>
                              <p:par>
                                <p:cTn id="19" presetID="10" presetClass="exit" presetSubtype="0" fill="hold" grpId="3" nodeType="withEffect">
                                  <p:stCondLst>
                                    <p:cond delay="5000"/>
                                  </p:stCondLst>
                                  <p:childTnLst>
                                    <p:animEffect transition="out" filter="fade">
                                      <p:cBhvr>
                                        <p:cTn id="20" dur="1000"/>
                                        <p:tgtEl>
                                          <p:spTgt spid="110"/>
                                        </p:tgtEl>
                                      </p:cBhvr>
                                    </p:animEffect>
                                    <p:set>
                                      <p:cBhvr>
                                        <p:cTn id="21" dur="1" fill="hold">
                                          <p:stCondLst>
                                            <p:cond delay="999"/>
                                          </p:stCondLst>
                                        </p:cTn>
                                        <p:tgtEl>
                                          <p:spTgt spid="110"/>
                                        </p:tgtEl>
                                        <p:attrNameLst>
                                          <p:attrName>style.visibility</p:attrName>
                                        </p:attrNameLst>
                                      </p:cBhvr>
                                      <p:to>
                                        <p:strVal val="hidden"/>
                                      </p:to>
                                    </p:set>
                                  </p:childTnLst>
                                </p:cTn>
                              </p:par>
                              <p:par>
                                <p:cTn id="22" presetID="0" presetClass="path" presetSubtype="0" accel="50000" decel="50000" fill="hold" grpId="0" nodeType="withEffect">
                                  <p:stCondLst>
                                    <p:cond delay="250"/>
                                  </p:stCondLst>
                                  <p:childTnLst>
                                    <p:animMotion origin="layout" path="M -2.77778E-6 4.44444E-6 C 0.19688 -0.005 1.09705 -0.51639 1.13316 -1.40306 " pathEditMode="relative" rAng="0" ptsTypes="ss">
                                      <p:cBhvr>
                                        <p:cTn id="23" dur="2000" fill="hold"/>
                                        <p:tgtEl>
                                          <p:spTgt spid="105"/>
                                        </p:tgtEl>
                                        <p:attrNameLst>
                                          <p:attrName>ppt_x</p:attrName>
                                          <p:attrName>ppt_y</p:attrName>
                                        </p:attrNameLst>
                                      </p:cBhvr>
                                      <p:rCtr x="56649" y="-70167"/>
                                    </p:animMotion>
                                  </p:childTnLst>
                                </p:cTn>
                              </p:par>
                              <p:par>
                                <p:cTn id="24" presetID="8" presetClass="emph" presetSubtype="0" fill="hold" grpId="1" nodeType="withEffect">
                                  <p:stCondLst>
                                    <p:cond delay="250"/>
                                  </p:stCondLst>
                                  <p:childTnLst>
                                    <p:animRot by="21600000">
                                      <p:cBhvr>
                                        <p:cTn id="25" dur="3500" fill="hold"/>
                                        <p:tgtEl>
                                          <p:spTgt spid="105"/>
                                        </p:tgtEl>
                                        <p:attrNameLst>
                                          <p:attrName>r</p:attrName>
                                        </p:attrNameLst>
                                      </p:cBhvr>
                                    </p:animRot>
                                  </p:childTnLst>
                                </p:cTn>
                              </p:par>
                              <p:par>
                                <p:cTn id="26" presetID="0" presetClass="path" presetSubtype="0" accel="50000" decel="50000" fill="hold" grpId="0" nodeType="withEffect">
                                  <p:stCondLst>
                                    <p:cond delay="500"/>
                                  </p:stCondLst>
                                  <p:childTnLst>
                                    <p:animMotion origin="layout" path="M -0.00069 0.02278 C 0.20469 0.01833 1.06146 -0.455 1.09896 -1.26833 " pathEditMode="relative" rAng="0" ptsTypes="ss">
                                      <p:cBhvr>
                                        <p:cTn id="27" dur="2000" fill="hold"/>
                                        <p:tgtEl>
                                          <p:spTgt spid="106"/>
                                        </p:tgtEl>
                                        <p:attrNameLst>
                                          <p:attrName>ppt_x</p:attrName>
                                          <p:attrName>ppt_y</p:attrName>
                                        </p:attrNameLst>
                                      </p:cBhvr>
                                      <p:rCtr x="54983" y="-64556"/>
                                    </p:animMotion>
                                  </p:childTnLst>
                                </p:cTn>
                              </p:par>
                              <p:par>
                                <p:cTn id="28" presetID="8" presetClass="emph" presetSubtype="0" fill="hold" grpId="1" nodeType="withEffect">
                                  <p:stCondLst>
                                    <p:cond delay="500"/>
                                  </p:stCondLst>
                                  <p:childTnLst>
                                    <p:animRot by="21600000">
                                      <p:cBhvr>
                                        <p:cTn id="29" dur="4500" fill="hold"/>
                                        <p:tgtEl>
                                          <p:spTgt spid="106"/>
                                        </p:tgtEl>
                                        <p:attrNameLst>
                                          <p:attrName>r</p:attrName>
                                        </p:attrNameLst>
                                      </p:cBhvr>
                                    </p:animRot>
                                  </p:childTnLst>
                                </p:cTn>
                              </p:par>
                              <p:par>
                                <p:cTn id="30" presetID="0" presetClass="path" presetSubtype="0" accel="50000" decel="50000" fill="hold" grpId="0" nodeType="withEffect">
                                  <p:stCondLst>
                                    <p:cond delay="750"/>
                                  </p:stCondLst>
                                  <p:childTnLst>
                                    <p:animMotion origin="layout" path="M -3.33333E-6 2.22222E-6 C 0.20834 -0.005 1.16129 -0.51584 1.19948 -1.40195 " pathEditMode="relative" rAng="0" ptsTypes="ss">
                                      <p:cBhvr>
                                        <p:cTn id="31" dur="2000" fill="hold"/>
                                        <p:tgtEl>
                                          <p:spTgt spid="107"/>
                                        </p:tgtEl>
                                        <p:attrNameLst>
                                          <p:attrName>ppt_x</p:attrName>
                                          <p:attrName>ppt_y</p:attrName>
                                        </p:attrNameLst>
                                      </p:cBhvr>
                                      <p:rCtr x="59965" y="-70111"/>
                                    </p:animMotion>
                                  </p:childTnLst>
                                </p:cTn>
                              </p:par>
                              <p:par>
                                <p:cTn id="32" presetID="8" presetClass="emph" presetSubtype="0" fill="hold" grpId="1" nodeType="withEffect">
                                  <p:stCondLst>
                                    <p:cond delay="750"/>
                                  </p:stCondLst>
                                  <p:childTnLst>
                                    <p:animRot by="21600000">
                                      <p:cBhvr>
                                        <p:cTn id="33" dur="3500" fill="hold"/>
                                        <p:tgtEl>
                                          <p:spTgt spid="107"/>
                                        </p:tgtEl>
                                        <p:attrNameLst>
                                          <p:attrName>r</p:attrName>
                                        </p:attrNameLst>
                                      </p:cBhvr>
                                    </p:animRot>
                                  </p:childTnLst>
                                </p:cTn>
                              </p:par>
                              <p:par>
                                <p:cTn id="34" presetID="0" presetClass="path" presetSubtype="0" accel="50000" decel="50000" fill="hold" grpId="0" nodeType="withEffect">
                                  <p:stCondLst>
                                    <p:cond delay="1000"/>
                                  </p:stCondLst>
                                  <p:childTnLst>
                                    <p:animMotion origin="layout" path="M -3.88889E-6 -0.00028 C 0.19688 -0.005 1.17952 -0.51222 1.21563 -1.39889 " pathEditMode="relative" rAng="0" ptsTypes="ss">
                                      <p:cBhvr>
                                        <p:cTn id="35" dur="2000" fill="hold"/>
                                        <p:tgtEl>
                                          <p:spTgt spid="108"/>
                                        </p:tgtEl>
                                        <p:attrNameLst>
                                          <p:attrName>ppt_x</p:attrName>
                                          <p:attrName>ppt_y</p:attrName>
                                        </p:attrNameLst>
                                      </p:cBhvr>
                                      <p:rCtr x="60781" y="-69917"/>
                                    </p:animMotion>
                                  </p:childTnLst>
                                </p:cTn>
                              </p:par>
                              <p:par>
                                <p:cTn id="36" presetID="8" presetClass="emph" presetSubtype="0" fill="hold" grpId="1" nodeType="withEffect">
                                  <p:stCondLst>
                                    <p:cond delay="1000"/>
                                  </p:stCondLst>
                                  <p:childTnLst>
                                    <p:animRot by="21600000">
                                      <p:cBhvr>
                                        <p:cTn id="37" dur="4500" fill="hold"/>
                                        <p:tgtEl>
                                          <p:spTgt spid="108"/>
                                        </p:tgtEl>
                                        <p:attrNameLst>
                                          <p:attrName>r</p:attrName>
                                        </p:attrNameLst>
                                      </p:cBhvr>
                                    </p:animRot>
                                  </p:childTnLst>
                                </p:cTn>
                              </p:par>
                              <p:par>
                                <p:cTn id="38" presetID="0" presetClass="path" presetSubtype="0" accel="50000" decel="50000" fill="hold" grpId="0" nodeType="withEffect">
                                  <p:stCondLst>
                                    <p:cond delay="2000"/>
                                  </p:stCondLst>
                                  <p:childTnLst>
                                    <p:animMotion origin="layout" path="M 1.66667E-6 4.44444E-6 C 0.19687 -0.005 1.12743 -0.44139 1.16354 -1.32806 " pathEditMode="relative" rAng="0" ptsTypes="ss">
                                      <p:cBhvr>
                                        <p:cTn id="39" dur="2000" fill="hold"/>
                                        <p:tgtEl>
                                          <p:spTgt spid="109"/>
                                        </p:tgtEl>
                                        <p:attrNameLst>
                                          <p:attrName>ppt_x</p:attrName>
                                          <p:attrName>ppt_y</p:attrName>
                                        </p:attrNameLst>
                                      </p:cBhvr>
                                      <p:rCtr x="58177" y="-66417"/>
                                    </p:animMotion>
                                  </p:childTnLst>
                                </p:cTn>
                              </p:par>
                              <p:par>
                                <p:cTn id="40" presetID="8" presetClass="emph" presetSubtype="0" fill="hold" grpId="1" nodeType="withEffect">
                                  <p:stCondLst>
                                    <p:cond delay="1250"/>
                                  </p:stCondLst>
                                  <p:childTnLst>
                                    <p:animRot by="21600000">
                                      <p:cBhvr>
                                        <p:cTn id="41" dur="4500" fill="hold"/>
                                        <p:tgtEl>
                                          <p:spTgt spid="109"/>
                                        </p:tgtEl>
                                        <p:attrNameLst>
                                          <p:attrName>r</p:attrName>
                                        </p:attrNameLst>
                                      </p:cBhvr>
                                    </p:animRot>
                                  </p:childTnLst>
                                </p:cTn>
                              </p:par>
                              <p:par>
                                <p:cTn id="42" presetID="0" presetClass="path" presetSubtype="0" accel="50000" decel="50000" fill="hold" grpId="0" nodeType="withEffect">
                                  <p:stCondLst>
                                    <p:cond delay="1250"/>
                                  </p:stCondLst>
                                  <p:childTnLst>
                                    <p:animMotion origin="layout" path="M 1.11111E-6 -0.00056 C 0.56389 -0.13611 1.57708 -0.82556 1.18611 -1.34028 C 0.79549 -1.85667 0.10694 -1.30472 0.79444 -0.48278 " pathEditMode="relative" rAng="0" ptsTypes="sss">
                                      <p:cBhvr>
                                        <p:cTn id="43" dur="5000" fill="hold"/>
                                        <p:tgtEl>
                                          <p:spTgt spid="111"/>
                                        </p:tgtEl>
                                        <p:attrNameLst>
                                          <p:attrName>ppt_x</p:attrName>
                                          <p:attrName>ppt_y</p:attrName>
                                        </p:attrNameLst>
                                      </p:cBhvr>
                                      <p:rCtr x="78854" y="-92806"/>
                                    </p:animMotion>
                                  </p:childTnLst>
                                </p:cTn>
                              </p:par>
                              <p:par>
                                <p:cTn id="44" presetID="8" presetClass="emph" presetSubtype="0" repeatCount="2000" fill="hold" grpId="1" nodeType="withEffect">
                                  <p:stCondLst>
                                    <p:cond delay="750"/>
                                  </p:stCondLst>
                                  <p:childTnLst>
                                    <p:animRot by="21600000">
                                      <p:cBhvr>
                                        <p:cTn id="45" dur="1750" fill="hold"/>
                                        <p:tgtEl>
                                          <p:spTgt spid="111"/>
                                        </p:tgtEl>
                                        <p:attrNameLst>
                                          <p:attrName>r</p:attrName>
                                        </p:attrNameLst>
                                      </p:cBhvr>
                                    </p:animRot>
                                  </p:childTnLst>
                                </p:cTn>
                              </p:par>
                              <p:par>
                                <p:cTn id="46" presetID="6" presetClass="emph" presetSubtype="0" decel="32000" fill="hold" grpId="2" nodeType="withEffect">
                                  <p:stCondLst>
                                    <p:cond delay="1250"/>
                                  </p:stCondLst>
                                  <p:childTnLst>
                                    <p:animScale>
                                      <p:cBhvr>
                                        <p:cTn id="47" dur="1500" fill="hold"/>
                                        <p:tgtEl>
                                          <p:spTgt spid="111"/>
                                        </p:tgtEl>
                                      </p:cBhvr>
                                      <p:by x="750000" y="750000"/>
                                    </p:animScale>
                                  </p:childTnLst>
                                </p:cTn>
                              </p:par>
                              <p:par>
                                <p:cTn id="48" presetID="10" presetClass="exit" presetSubtype="0" fill="hold" grpId="3" nodeType="withEffect">
                                  <p:stCondLst>
                                    <p:cond delay="750"/>
                                  </p:stCondLst>
                                  <p:childTnLst>
                                    <p:animEffect transition="out" filter="fade">
                                      <p:cBhvr>
                                        <p:cTn id="49" dur="1000"/>
                                        <p:tgtEl>
                                          <p:spTgt spid="111"/>
                                        </p:tgtEl>
                                      </p:cBhvr>
                                    </p:animEffect>
                                    <p:set>
                                      <p:cBhvr>
                                        <p:cTn id="50" dur="1" fill="hold">
                                          <p:stCondLst>
                                            <p:cond delay="999"/>
                                          </p:stCondLst>
                                        </p:cTn>
                                        <p:tgtEl>
                                          <p:spTgt spid="111"/>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6" presetClass="emph" presetSubtype="0" fill="hold" nodeType="withEffect">
                                  <p:stCondLst>
                                    <p:cond delay="0"/>
                                  </p:stCondLst>
                                  <p:childTnLst>
                                    <p:animScale>
                                      <p:cBhvr>
                                        <p:cTn id="56" dur="750" fill="hold"/>
                                        <p:tgtEl>
                                          <p:spTgt spid="57"/>
                                        </p:tgtEl>
                                      </p:cBhvr>
                                      <p:by x="400000" y="400000"/>
                                    </p:animScale>
                                  </p:childTnLst>
                                </p:cTn>
                              </p:par>
                              <p:par>
                                <p:cTn id="57" presetID="6" presetClass="emph" presetSubtype="0" autoRev="1" fill="hold" nodeType="withEffect">
                                  <p:stCondLst>
                                    <p:cond delay="0"/>
                                  </p:stCondLst>
                                  <p:childTnLst>
                                    <p:animScale>
                                      <p:cBhvr>
                                        <p:cTn id="58" dur="1750" fill="hold"/>
                                        <p:tgtEl>
                                          <p:spTgt spid="57"/>
                                        </p:tgtEl>
                                      </p:cBhvr>
                                      <p:by x="400000" y="400000"/>
                                    </p:animScale>
                                  </p:childTnLst>
                                </p:cTn>
                              </p:par>
                              <p:par>
                                <p:cTn id="59" presetID="10" presetClass="exit" presetSubtype="0" fill="hold" nodeType="withEffect">
                                  <p:stCondLst>
                                    <p:cond delay="0"/>
                                  </p:stCondLst>
                                  <p:childTnLst>
                                    <p:animEffect transition="out" filter="fade">
                                      <p:cBhvr>
                                        <p:cTn id="60" dur="2000"/>
                                        <p:tgtEl>
                                          <p:spTgt spid="57"/>
                                        </p:tgtEl>
                                      </p:cBhvr>
                                    </p:animEffect>
                                    <p:set>
                                      <p:cBhvr>
                                        <p:cTn id="61" dur="1" fill="hold">
                                          <p:stCondLst>
                                            <p:cond delay="19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2" repeatCount="indefinite" fill="hold" display="0">
                  <p:stCondLst>
                    <p:cond delay="indefinite"/>
                  </p:stCondLst>
                  <p:endCondLst>
                    <p:cond evt="onStopAudio" delay="0">
                      <p:tgtEl>
                        <p:sldTgt/>
                      </p:tgtEl>
                    </p:cond>
                  </p:endCondLst>
                </p:cTn>
                <p:tgtEl>
                  <p:spTgt spid="185"/>
                </p:tgtEl>
              </p:cMediaNode>
            </p:audio>
          </p:childTnLst>
        </p:cTn>
      </p:par>
    </p:tnLst>
    <p:bldLst>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0" grpId="2" animBg="1"/>
      <p:bldP spid="110" grpId="3" animBg="1"/>
      <p:bldP spid="111" grpId="0" animBg="1"/>
      <p:bldP spid="111" grpId="1" animBg="1"/>
      <p:bldP spid="111" grpId="2" animBg="1"/>
      <p:bldP spid="111" grpId="3"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5"/>
          <p:cNvSpPr/>
          <p:nvPr/>
        </p:nvSpPr>
        <p:spPr>
          <a:xfrm>
            <a:off x="704850" y="698603"/>
            <a:ext cx="10782301" cy="5625998"/>
          </a:xfrm>
          <a:prstGeom prst="roundRect">
            <a:avLst>
              <a:gd name="adj" fmla="val 5795"/>
            </a:avLst>
          </a:prstGeom>
          <a:solidFill>
            <a:schemeClr val="bg1">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5"/>
          <p:cNvSpPr>
            <a:spLocks noChangeArrowheads="1"/>
          </p:cNvSpPr>
          <p:nvPr/>
        </p:nvSpPr>
        <p:spPr bwMode="auto">
          <a:xfrm>
            <a:off x="5332169" y="1010194"/>
            <a:ext cx="1527662"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p3d extrusionH="654050">
              <a:extrusionClr>
                <a:srgbClr val="FF0000"/>
              </a:extrusionClr>
            </a:sp3d>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4400" b="1" u="none" strike="noStrike" cap="none" spc="600" normalizeH="0" baseline="0" dirty="0">
                <a:ln w="3175" cmpd="sng">
                  <a:noFill/>
                  <a:prstDash val="solid"/>
                </a:ln>
                <a:solidFill>
                  <a:srgbClr val="C00000"/>
                </a:solidFill>
                <a:latin typeface="微软雅黑" panose="020B0503020204020204" pitchFamily="34" charset="-122"/>
                <a:ea typeface="微软雅黑" panose="020B0503020204020204" pitchFamily="34" charset="-122"/>
              </a:rPr>
              <a:t>前 言</a:t>
            </a:r>
            <a:endParaRPr kumimoji="0" lang="zh-CN" altLang="zh-CN" sz="4400" b="1" u="none" strike="noStrike" cap="none" spc="600" normalizeH="0" baseline="0" dirty="0">
              <a:ln w="3175" cmpd="sng">
                <a:noFill/>
                <a:prstDash val="solid"/>
              </a:ln>
              <a:solidFill>
                <a:srgbClr val="C0000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106198" y="1808274"/>
            <a:ext cx="9979604" cy="4312912"/>
          </a:xfrm>
          <a:prstGeom prst="rect">
            <a:avLst/>
          </a:prstGeom>
          <a:noFill/>
        </p:spPr>
        <p:txBody>
          <a:bodyPr wrap="square" rtlCol="0">
            <a:spAutoFit/>
          </a:bodyPr>
          <a:lstStyle/>
          <a:p>
            <a:pPr indent="457200" fontAlgn="auto">
              <a:lnSpc>
                <a:spcPct val="130000"/>
              </a:lnSpc>
              <a:spcBef>
                <a:spcPts val="600"/>
              </a:spcBef>
              <a:spcAft>
                <a:spcPts val="0"/>
              </a:spcAft>
              <a:defRPr/>
            </a:pPr>
            <a:r>
              <a:rPr lang="zh-CN" altLang="en-US" sz="1900" b="1" kern="0" dirty="0" smtClean="0">
                <a:latin typeface="Arial" panose="020B0604020202020204"/>
                <a:ea typeface="微软雅黑" panose="020B0503020204020204" pitchFamily="34" charset="-122"/>
                <a:cs typeface="+mn-ea"/>
                <a:sym typeface="+mn-lt"/>
              </a:rPr>
              <a:t> </a:t>
            </a:r>
            <a:r>
              <a:rPr lang="en-US" altLang="zh-CN" sz="1900" b="1" kern="0" dirty="0">
                <a:latin typeface="Arial" panose="020B0604020202020204"/>
                <a:ea typeface="微软雅黑" panose="020B0503020204020204" pitchFamily="34" charset="-122"/>
                <a:cs typeface="+mn-ea"/>
                <a:sym typeface="+mn-lt"/>
              </a:rPr>
              <a:t>2014</a:t>
            </a:r>
            <a:r>
              <a:rPr lang="zh-CN" altLang="en-US" sz="1900" b="1" kern="0" dirty="0">
                <a:latin typeface="Arial" panose="020B0604020202020204"/>
                <a:ea typeface="微软雅黑" panose="020B0503020204020204" pitchFamily="34" charset="-122"/>
                <a:cs typeface="+mn-ea"/>
                <a:sym typeface="+mn-lt"/>
              </a:rPr>
              <a:t>年</a:t>
            </a:r>
            <a:r>
              <a:rPr lang="en-US" altLang="zh-CN" sz="1900" b="1" kern="0" dirty="0">
                <a:latin typeface="Arial" panose="020B0604020202020204"/>
                <a:ea typeface="微软雅黑" panose="020B0503020204020204" pitchFamily="34" charset="-122"/>
                <a:cs typeface="+mn-ea"/>
                <a:sym typeface="+mn-lt"/>
              </a:rPr>
              <a:t>11</a:t>
            </a:r>
            <a:r>
              <a:rPr lang="zh-CN" altLang="en-US" sz="1900" b="1" kern="0" dirty="0">
                <a:latin typeface="Arial" panose="020B0604020202020204"/>
                <a:ea typeface="微软雅黑" panose="020B0503020204020204" pitchFamily="34" charset="-122"/>
                <a:cs typeface="+mn-ea"/>
                <a:sym typeface="+mn-lt"/>
              </a:rPr>
              <a:t>月</a:t>
            </a:r>
            <a:r>
              <a:rPr lang="en-US" altLang="zh-CN" sz="1900" b="1" kern="0" dirty="0">
                <a:latin typeface="Arial" panose="020B0604020202020204"/>
                <a:ea typeface="微软雅黑" panose="020B0503020204020204" pitchFamily="34" charset="-122"/>
                <a:cs typeface="+mn-ea"/>
                <a:sym typeface="+mn-lt"/>
              </a:rPr>
              <a:t>1</a:t>
            </a:r>
            <a:r>
              <a:rPr lang="zh-CN" altLang="en-US" sz="1900" b="1" kern="0" dirty="0">
                <a:latin typeface="Arial" panose="020B0604020202020204"/>
                <a:ea typeface="微软雅黑" panose="020B0503020204020204" pitchFamily="34" charset="-122"/>
                <a:cs typeface="+mn-ea"/>
                <a:sym typeface="+mn-lt"/>
              </a:rPr>
              <a:t>日第十二届全国人民代表大会常务委员会第十一次会议通过设立国家宪法日为</a:t>
            </a:r>
            <a:r>
              <a:rPr lang="en-US" altLang="zh-CN" sz="1900" b="1" kern="0" dirty="0">
                <a:solidFill>
                  <a:schemeClr val="accent1"/>
                </a:solidFill>
                <a:latin typeface="Arial" panose="020B0604020202020204"/>
                <a:ea typeface="微软雅黑" panose="020B0503020204020204" pitchFamily="34" charset="-122"/>
                <a:cs typeface="+mn-ea"/>
                <a:sym typeface="+mn-lt"/>
              </a:rPr>
              <a:t>12</a:t>
            </a:r>
            <a:r>
              <a:rPr lang="zh-CN" altLang="en-US" sz="1900" b="1" kern="0" dirty="0">
                <a:solidFill>
                  <a:schemeClr val="accent1"/>
                </a:solidFill>
                <a:latin typeface="Arial" panose="020B0604020202020204"/>
                <a:ea typeface="微软雅黑" panose="020B0503020204020204" pitchFamily="34" charset="-122"/>
                <a:cs typeface="+mn-ea"/>
                <a:sym typeface="+mn-lt"/>
              </a:rPr>
              <a:t>月</a:t>
            </a:r>
            <a:r>
              <a:rPr lang="en-US" altLang="zh-CN" sz="1900" b="1" kern="0" dirty="0">
                <a:solidFill>
                  <a:schemeClr val="accent1"/>
                </a:solidFill>
                <a:latin typeface="Arial" panose="020B0604020202020204"/>
                <a:ea typeface="微软雅黑" panose="020B0503020204020204" pitchFamily="34" charset="-122"/>
                <a:cs typeface="+mn-ea"/>
                <a:sym typeface="+mn-lt"/>
              </a:rPr>
              <a:t>4</a:t>
            </a:r>
            <a:r>
              <a:rPr lang="zh-CN" altLang="en-US" sz="1900" b="1" kern="0" dirty="0">
                <a:solidFill>
                  <a:schemeClr val="accent1"/>
                </a:solidFill>
                <a:latin typeface="Arial" panose="020B0604020202020204"/>
                <a:ea typeface="微软雅黑" panose="020B0503020204020204" pitchFamily="34" charset="-122"/>
                <a:cs typeface="+mn-ea"/>
                <a:sym typeface="+mn-lt"/>
              </a:rPr>
              <a:t>日</a:t>
            </a:r>
            <a:r>
              <a:rPr lang="zh-CN" altLang="en-US" sz="1900" b="1" kern="0" dirty="0">
                <a:latin typeface="Arial" panose="020B0604020202020204"/>
                <a:ea typeface="微软雅黑" panose="020B0503020204020204" pitchFamily="34" charset="-122"/>
                <a:cs typeface="+mn-ea"/>
                <a:sym typeface="+mn-lt"/>
              </a:rPr>
              <a:t>。</a:t>
            </a:r>
            <a:endParaRPr lang="zh-CN" altLang="en-US" sz="1900" b="1" kern="0" dirty="0">
              <a:latin typeface="Arial" panose="020B0604020202020204"/>
              <a:ea typeface="微软雅黑" panose="020B0503020204020204" pitchFamily="34" charset="-122"/>
              <a:cs typeface="+mn-ea"/>
              <a:sym typeface="+mn-lt"/>
            </a:endParaRPr>
          </a:p>
          <a:p>
            <a:pPr indent="457200" fontAlgn="auto">
              <a:lnSpc>
                <a:spcPct val="130000"/>
              </a:lnSpc>
              <a:spcBef>
                <a:spcPts val="600"/>
              </a:spcBef>
              <a:spcAft>
                <a:spcPts val="0"/>
              </a:spcAft>
              <a:defRPr/>
            </a:pPr>
            <a:r>
              <a:rPr lang="en-US" altLang="zh-CN" sz="1900" b="1" kern="0" dirty="0">
                <a:latin typeface="Arial" panose="020B0604020202020204"/>
                <a:ea typeface="微软雅黑" panose="020B0503020204020204" pitchFamily="34" charset="-122"/>
                <a:cs typeface="+mn-ea"/>
                <a:sym typeface="+mn-lt"/>
              </a:rPr>
              <a:t>2014</a:t>
            </a:r>
            <a:r>
              <a:rPr lang="zh-CN" altLang="en-US" sz="1900" b="1" kern="0" dirty="0">
                <a:latin typeface="Arial" panose="020B0604020202020204"/>
                <a:ea typeface="微软雅黑" panose="020B0503020204020204" pitchFamily="34" charset="-122"/>
                <a:cs typeface="+mn-ea"/>
                <a:sym typeface="+mn-lt"/>
              </a:rPr>
              <a:t>年</a:t>
            </a:r>
            <a:r>
              <a:rPr lang="en-US" altLang="zh-CN" sz="1900" b="1" kern="0" dirty="0">
                <a:latin typeface="Arial" panose="020B0604020202020204"/>
                <a:ea typeface="微软雅黑" panose="020B0503020204020204" pitchFamily="34" charset="-122"/>
                <a:cs typeface="+mn-ea"/>
                <a:sym typeface="+mn-lt"/>
              </a:rPr>
              <a:t>12</a:t>
            </a:r>
            <a:r>
              <a:rPr lang="zh-CN" altLang="en-US" sz="1900" b="1" kern="0" dirty="0">
                <a:latin typeface="Arial" panose="020B0604020202020204"/>
                <a:ea typeface="微软雅黑" panose="020B0503020204020204" pitchFamily="34" charset="-122"/>
                <a:cs typeface="+mn-ea"/>
                <a:sym typeface="+mn-lt"/>
              </a:rPr>
              <a:t>月</a:t>
            </a:r>
            <a:r>
              <a:rPr lang="en-US" altLang="zh-CN" sz="1900" b="1" kern="0" dirty="0">
                <a:latin typeface="Arial" panose="020B0604020202020204"/>
                <a:ea typeface="微软雅黑" panose="020B0503020204020204" pitchFamily="34" charset="-122"/>
                <a:cs typeface="+mn-ea"/>
                <a:sym typeface="+mn-lt"/>
              </a:rPr>
              <a:t>4</a:t>
            </a:r>
            <a:r>
              <a:rPr lang="zh-CN" altLang="en-US" sz="1900" b="1" kern="0" dirty="0">
                <a:latin typeface="Arial" panose="020B0604020202020204"/>
                <a:ea typeface="微软雅黑" panose="020B0503020204020204" pitchFamily="34" charset="-122"/>
                <a:cs typeface="+mn-ea"/>
                <a:sym typeface="+mn-lt"/>
              </a:rPr>
              <a:t>日是中国首个国家宪法日。从</a:t>
            </a:r>
            <a:r>
              <a:rPr lang="en-US" altLang="zh-CN" sz="1900" b="1" kern="0" dirty="0">
                <a:latin typeface="Arial" panose="020B0604020202020204"/>
                <a:ea typeface="微软雅黑" panose="020B0503020204020204" pitchFamily="34" charset="-122"/>
                <a:cs typeface="+mn-ea"/>
                <a:sym typeface="+mn-lt"/>
              </a:rPr>
              <a:t>10</a:t>
            </a:r>
            <a:r>
              <a:rPr lang="zh-CN" altLang="en-US" sz="1900" b="1" kern="0" dirty="0">
                <a:latin typeface="Arial" panose="020B0604020202020204"/>
                <a:ea typeface="微软雅黑" panose="020B0503020204020204" pitchFamily="34" charset="-122"/>
                <a:cs typeface="+mn-ea"/>
                <a:sym typeface="+mn-lt"/>
              </a:rPr>
              <a:t>月</a:t>
            </a:r>
            <a:r>
              <a:rPr lang="en-US" altLang="zh-CN" sz="1900" b="1" kern="0" dirty="0">
                <a:latin typeface="Arial" panose="020B0604020202020204"/>
                <a:ea typeface="微软雅黑" panose="020B0503020204020204" pitchFamily="34" charset="-122"/>
                <a:cs typeface="+mn-ea"/>
                <a:sym typeface="+mn-lt"/>
              </a:rPr>
              <a:t>23</a:t>
            </a:r>
            <a:r>
              <a:rPr lang="zh-CN" altLang="en-US" sz="1900" b="1" kern="0" dirty="0">
                <a:latin typeface="Arial" panose="020B0604020202020204"/>
                <a:ea typeface="微软雅黑" panose="020B0503020204020204" pitchFamily="34" charset="-122"/>
                <a:cs typeface="+mn-ea"/>
                <a:sym typeface="+mn-lt"/>
              </a:rPr>
              <a:t>日党的十八届四中全会通过</a:t>
            </a:r>
            <a:r>
              <a:rPr lang="en-US" altLang="zh-CN" sz="1900" b="1" kern="0" dirty="0">
                <a:latin typeface="Arial" panose="020B0604020202020204"/>
                <a:ea typeface="微软雅黑" panose="020B0503020204020204" pitchFamily="34" charset="-122"/>
                <a:cs typeface="+mn-ea"/>
                <a:sym typeface="+mn-lt"/>
              </a:rPr>
              <a:t>《</a:t>
            </a:r>
            <a:r>
              <a:rPr lang="zh-CN" altLang="en-US" sz="1900" b="1" kern="0" dirty="0">
                <a:latin typeface="Arial" panose="020B0604020202020204"/>
                <a:ea typeface="微软雅黑" panose="020B0503020204020204" pitchFamily="34" charset="-122"/>
                <a:cs typeface="+mn-ea"/>
                <a:sym typeface="+mn-lt"/>
              </a:rPr>
              <a:t>决定</a:t>
            </a:r>
            <a:r>
              <a:rPr lang="en-US" altLang="zh-CN" sz="1900" b="1" kern="0" dirty="0">
                <a:latin typeface="Arial" panose="020B0604020202020204"/>
                <a:ea typeface="微软雅黑" panose="020B0503020204020204" pitchFamily="34" charset="-122"/>
                <a:cs typeface="+mn-ea"/>
                <a:sym typeface="+mn-lt"/>
              </a:rPr>
              <a:t>》</a:t>
            </a:r>
            <a:r>
              <a:rPr lang="zh-CN" altLang="en-US" sz="1900" b="1" kern="0" dirty="0">
                <a:latin typeface="Arial" panose="020B0604020202020204"/>
                <a:ea typeface="微软雅黑" panose="020B0503020204020204" pitchFamily="34" charset="-122"/>
                <a:cs typeface="+mn-ea"/>
                <a:sym typeface="+mn-lt"/>
              </a:rPr>
              <a:t>，提出将这一天定为国家宪法日，到</a:t>
            </a:r>
            <a:r>
              <a:rPr lang="en-US" altLang="zh-CN" sz="1900" b="1" kern="0" dirty="0">
                <a:latin typeface="Arial" panose="020B0604020202020204"/>
                <a:ea typeface="微软雅黑" panose="020B0503020204020204" pitchFamily="34" charset="-122"/>
                <a:cs typeface="+mn-ea"/>
                <a:sym typeface="+mn-lt"/>
              </a:rPr>
              <a:t>11</a:t>
            </a:r>
            <a:r>
              <a:rPr lang="zh-CN" altLang="en-US" sz="1900" b="1" kern="0" dirty="0">
                <a:latin typeface="Arial" panose="020B0604020202020204"/>
                <a:ea typeface="微软雅黑" panose="020B0503020204020204" pitchFamily="34" charset="-122"/>
                <a:cs typeface="+mn-ea"/>
                <a:sym typeface="+mn-lt"/>
              </a:rPr>
              <a:t>月</a:t>
            </a:r>
            <a:r>
              <a:rPr lang="en-US" altLang="zh-CN" sz="1900" b="1" kern="0" dirty="0">
                <a:latin typeface="Arial" panose="020B0604020202020204"/>
                <a:ea typeface="微软雅黑" panose="020B0503020204020204" pitchFamily="34" charset="-122"/>
                <a:cs typeface="+mn-ea"/>
                <a:sym typeface="+mn-lt"/>
              </a:rPr>
              <a:t>1</a:t>
            </a:r>
            <a:r>
              <a:rPr lang="zh-CN" altLang="en-US" sz="1900" b="1" kern="0" dirty="0">
                <a:latin typeface="Arial" panose="020B0604020202020204"/>
                <a:ea typeface="微软雅黑" panose="020B0503020204020204" pitchFamily="34" charset="-122"/>
                <a:cs typeface="+mn-ea"/>
                <a:sym typeface="+mn-lt"/>
              </a:rPr>
              <a:t>日全国人大常委会表决通过</a:t>
            </a:r>
            <a:r>
              <a:rPr lang="en-US" altLang="zh-CN" sz="1900" b="1" kern="0" dirty="0">
                <a:latin typeface="Arial" panose="020B0604020202020204"/>
                <a:ea typeface="微软雅黑" panose="020B0503020204020204" pitchFamily="34" charset="-122"/>
                <a:cs typeface="+mn-ea"/>
                <a:sym typeface="+mn-lt"/>
              </a:rPr>
              <a:t>《</a:t>
            </a:r>
            <a:r>
              <a:rPr lang="zh-CN" altLang="en-US" sz="1900" b="1" kern="0" dirty="0">
                <a:latin typeface="Arial" panose="020B0604020202020204"/>
                <a:ea typeface="微软雅黑" panose="020B0503020204020204" pitchFamily="34" charset="-122"/>
                <a:cs typeface="+mn-ea"/>
                <a:sym typeface="+mn-lt"/>
              </a:rPr>
              <a:t>关于设立国家宪法日的决定</a:t>
            </a:r>
            <a:r>
              <a:rPr lang="en-US" altLang="zh-CN" sz="1900" b="1" kern="0" dirty="0">
                <a:latin typeface="Arial" panose="020B0604020202020204"/>
                <a:ea typeface="微软雅黑" panose="020B0503020204020204" pitchFamily="34" charset="-122"/>
                <a:cs typeface="+mn-ea"/>
                <a:sym typeface="+mn-lt"/>
              </a:rPr>
              <a:t>》</a:t>
            </a:r>
            <a:r>
              <a:rPr lang="zh-CN" altLang="en-US" sz="1900" b="1" kern="0" dirty="0">
                <a:latin typeface="Arial" panose="020B0604020202020204"/>
                <a:ea typeface="微软雅黑" panose="020B0503020204020204" pitchFamily="34" charset="-122"/>
                <a:cs typeface="+mn-ea"/>
                <a:sym typeface="+mn-lt"/>
              </a:rPr>
              <a:t>，以立法形式予以确定。宪法是国家的根本大法，具有最高的法律效力，在社会主义法律体系中处于核心的地位。一切法律都是依据宪法制定的，宪法是大部分法律的母法。一切法律、行政法规、地方性法规都不得同宪法相抵触。维护法制的权威，首先是维护宪法的权威。宪法日的确定更是党和国家对依法治国的坚强决心。宪法序言明确规定：</a:t>
            </a:r>
            <a:r>
              <a:rPr lang="zh-CN" altLang="en-US" sz="1900" b="1" kern="0" dirty="0">
                <a:solidFill>
                  <a:schemeClr val="accent1"/>
                </a:solidFill>
                <a:latin typeface="Arial" panose="020B0604020202020204"/>
                <a:ea typeface="微软雅黑" panose="020B0503020204020204" pitchFamily="34" charset="-122"/>
                <a:cs typeface="+mn-ea"/>
                <a:sym typeface="+mn-lt"/>
              </a:rPr>
              <a:t>“全国各族人民、一切国家机关和武装力量、各政党和各社会团体、各企业事业组织，都必须以宪法为根本的活动准则，并且负有维护宪法尊严、保证宪法实施的职责。”</a:t>
            </a:r>
            <a:r>
              <a:rPr lang="zh-CN" altLang="en-US" sz="1900" b="1" kern="0" dirty="0">
                <a:latin typeface="Arial" panose="020B0604020202020204"/>
                <a:ea typeface="微软雅黑" panose="020B0503020204020204" pitchFamily="34" charset="-122"/>
                <a:cs typeface="+mn-ea"/>
                <a:sym typeface="+mn-lt"/>
              </a:rPr>
              <a:t>因此，依法治国，首先必须严格遵守和执行宪法，树立和维护宪法的权威，保证宪法的贯彻实施，做到依宪治国。</a:t>
            </a:r>
            <a:endParaRPr lang="zh-CN" altLang="en-US" sz="1900" b="1" kern="0" dirty="0">
              <a:latin typeface="Arial" panose="020B0604020202020204"/>
              <a:ea typeface="微软雅黑" panose="020B0503020204020204" pitchFamily="34" charset="-122"/>
              <a:cs typeface="+mn-ea"/>
              <a:sym typeface="+mn-lt"/>
            </a:endParaRPr>
          </a:p>
        </p:txBody>
      </p:sp>
      <p:pic>
        <p:nvPicPr>
          <p:cNvPr id="14" name="图片 13"/>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90805"/>
            <a:ext cx="3009899" cy="1899200"/>
          </a:xfrm>
          <a:prstGeom prst="rect">
            <a:avLst/>
          </a:prstGeom>
        </p:spPr>
      </p:pic>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750"/>
                                        <p:tgtEl>
                                          <p:spTgt spid="11"/>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848225" y="521970"/>
            <a:ext cx="476885" cy="476885"/>
          </a:xfrm>
          <a:prstGeom prst="roundRect">
            <a:avLst/>
          </a:prstGeom>
          <a:solidFill>
            <a:srgbClr val="D80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91" name="图片 90"/>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3009899" cy="1899200"/>
          </a:xfrm>
          <a:prstGeom prst="rect">
            <a:avLst/>
          </a:prstGeom>
        </p:spPr>
      </p:pic>
      <p:sp>
        <p:nvSpPr>
          <p:cNvPr id="92" name="文本框 91"/>
          <p:cNvSpPr txBox="1"/>
          <p:nvPr/>
        </p:nvSpPr>
        <p:spPr>
          <a:xfrm>
            <a:off x="2803424" y="1343030"/>
            <a:ext cx="845170" cy="2123658"/>
          </a:xfrm>
          <a:prstGeom prst="rect">
            <a:avLst/>
          </a:prstGeom>
          <a:noFill/>
        </p:spPr>
        <p:txBody>
          <a:bodyPr wrap="square" rtlCol="0">
            <a:spAutoFit/>
          </a:bodyPr>
          <a:lstStyle/>
          <a:p>
            <a:r>
              <a:rPr lang="zh-CN" altLang="en-US" sz="6600" b="1" spc="600" dirty="0">
                <a:solidFill>
                  <a:schemeClr val="tx1"/>
                </a:solidFill>
                <a:latin typeface="微软雅黑" panose="020B0503020204020204" pitchFamily="34" charset="-122"/>
                <a:ea typeface="微软雅黑" panose="020B0503020204020204" pitchFamily="34" charset="-122"/>
              </a:rPr>
              <a:t>目 </a:t>
            </a:r>
            <a:endParaRPr lang="en-US" altLang="zh-CN" sz="6600" b="1" spc="600" dirty="0">
              <a:solidFill>
                <a:schemeClr val="tx1"/>
              </a:solidFill>
              <a:latin typeface="微软雅黑" panose="020B0503020204020204" pitchFamily="34" charset="-122"/>
              <a:ea typeface="微软雅黑" panose="020B0503020204020204" pitchFamily="34" charset="-122"/>
            </a:endParaRPr>
          </a:p>
          <a:p>
            <a:r>
              <a:rPr lang="zh-CN" altLang="en-US" sz="6600" b="1" spc="600" dirty="0" smtClean="0">
                <a:solidFill>
                  <a:schemeClr val="tx1"/>
                </a:solidFill>
                <a:latin typeface="微软雅黑" panose="020B0503020204020204" pitchFamily="34" charset="-122"/>
                <a:ea typeface="微软雅黑" panose="020B0503020204020204" pitchFamily="34" charset="-122"/>
              </a:rPr>
              <a:t>录</a:t>
            </a:r>
            <a:endParaRPr lang="zh-CN" altLang="en-US" sz="6600" b="1" spc="600" dirty="0" smtClean="0">
              <a:solidFill>
                <a:schemeClr val="tx1"/>
              </a:solidFill>
              <a:latin typeface="微软雅黑" panose="020B0503020204020204" pitchFamily="34" charset="-122"/>
              <a:ea typeface="微软雅黑" panose="020B0503020204020204" pitchFamily="34" charset="-122"/>
            </a:endParaRPr>
          </a:p>
        </p:txBody>
      </p:sp>
      <p:sp>
        <p:nvSpPr>
          <p:cNvPr id="93" name="矩形 92"/>
          <p:cNvSpPr/>
          <p:nvPr/>
        </p:nvSpPr>
        <p:spPr>
          <a:xfrm>
            <a:off x="4020625" y="2470142"/>
            <a:ext cx="553998" cy="1743875"/>
          </a:xfrm>
          <a:prstGeom prst="rect">
            <a:avLst/>
          </a:prstGeom>
        </p:spPr>
        <p:txBody>
          <a:bodyPr vert="eaVert" wrap="none">
            <a:spAutoFit/>
          </a:bodyPr>
          <a:lstStyle/>
          <a:p>
            <a:r>
              <a:rPr lang="zh-CN" altLang="en-US" sz="2400" dirty="0" smtClean="0">
                <a:solidFill>
                  <a:schemeClr val="accent1"/>
                </a:solidFill>
                <a:latin typeface="微软雅黑" panose="020B0503020204020204" pitchFamily="34" charset="-122"/>
                <a:ea typeface="微软雅黑" panose="020B0503020204020204" pitchFamily="34" charset="-122"/>
              </a:rPr>
              <a:t>CONTENTS</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749800" y="521970"/>
            <a:ext cx="673100" cy="460375"/>
          </a:xfrm>
          <a:prstGeom prst="rect">
            <a:avLst/>
          </a:prstGeom>
          <a:noFill/>
        </p:spPr>
        <p:txBody>
          <a:bodyPr wrap="square" rtlCol="0">
            <a:spAutoFit/>
          </a:bodyPr>
          <a:p>
            <a:pPr algn="ctr"/>
            <a:r>
              <a:rPr lang="en-US" altLang="zh-CN" sz="2400">
                <a:solidFill>
                  <a:srgbClr val="FFFFFF"/>
                </a:solidFill>
                <a:latin typeface="方正悠宋体加粗" panose="02010600010101010101" charset="-122"/>
                <a:ea typeface="方正悠宋体加粗" panose="02010600010101010101" charset="-122"/>
              </a:rPr>
              <a:t>01</a:t>
            </a:r>
            <a:endParaRPr lang="en-US" altLang="zh-CN" sz="2400">
              <a:solidFill>
                <a:srgbClr val="FFFFFF"/>
              </a:solidFill>
              <a:latin typeface="方正悠宋体加粗" panose="02010600010101010101" charset="-122"/>
              <a:ea typeface="方正悠宋体加粗" panose="02010600010101010101" charset="-122"/>
            </a:endParaRPr>
          </a:p>
        </p:txBody>
      </p:sp>
      <p:sp>
        <p:nvSpPr>
          <p:cNvPr id="2" name="圆角矩形 1"/>
          <p:cNvSpPr/>
          <p:nvPr/>
        </p:nvSpPr>
        <p:spPr>
          <a:xfrm>
            <a:off x="4847590" y="1343025"/>
            <a:ext cx="476885" cy="476885"/>
          </a:xfrm>
          <a:prstGeom prst="roundRect">
            <a:avLst/>
          </a:prstGeom>
          <a:solidFill>
            <a:srgbClr val="D80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圆角矩形 2"/>
          <p:cNvSpPr/>
          <p:nvPr/>
        </p:nvSpPr>
        <p:spPr>
          <a:xfrm>
            <a:off x="4848225" y="2185035"/>
            <a:ext cx="476885" cy="476885"/>
          </a:xfrm>
          <a:prstGeom prst="roundRect">
            <a:avLst/>
          </a:prstGeom>
          <a:solidFill>
            <a:srgbClr val="D80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4848225" y="3026410"/>
            <a:ext cx="476885" cy="476885"/>
          </a:xfrm>
          <a:prstGeom prst="roundRect">
            <a:avLst/>
          </a:prstGeom>
          <a:solidFill>
            <a:srgbClr val="D80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4848225" y="3858895"/>
            <a:ext cx="476885" cy="476885"/>
          </a:xfrm>
          <a:prstGeom prst="roundRect">
            <a:avLst/>
          </a:prstGeom>
          <a:solidFill>
            <a:srgbClr val="D80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4750435" y="1359535"/>
            <a:ext cx="673100" cy="460375"/>
          </a:xfrm>
          <a:prstGeom prst="rect">
            <a:avLst/>
          </a:prstGeom>
          <a:noFill/>
        </p:spPr>
        <p:txBody>
          <a:bodyPr wrap="square" rtlCol="0">
            <a:spAutoFit/>
          </a:bodyPr>
          <a:p>
            <a:pPr algn="ctr"/>
            <a:r>
              <a:rPr lang="en-US" altLang="zh-CN" sz="2400">
                <a:solidFill>
                  <a:srgbClr val="FFFFFF"/>
                </a:solidFill>
                <a:latin typeface="方正悠宋体加粗" panose="02010600010101010101" charset="-122"/>
                <a:ea typeface="方正悠宋体加粗" panose="02010600010101010101" charset="-122"/>
              </a:rPr>
              <a:t>02</a:t>
            </a:r>
            <a:endParaRPr lang="en-US" altLang="zh-CN" sz="2400">
              <a:solidFill>
                <a:srgbClr val="FFFFFF"/>
              </a:solidFill>
              <a:latin typeface="方正悠宋体加粗" panose="02010600010101010101" charset="-122"/>
              <a:ea typeface="方正悠宋体加粗" panose="02010600010101010101" charset="-122"/>
            </a:endParaRPr>
          </a:p>
        </p:txBody>
      </p:sp>
      <p:sp>
        <p:nvSpPr>
          <p:cNvPr id="9" name="文本框 8"/>
          <p:cNvSpPr txBox="1"/>
          <p:nvPr/>
        </p:nvSpPr>
        <p:spPr>
          <a:xfrm>
            <a:off x="4750435" y="2193290"/>
            <a:ext cx="673100" cy="460375"/>
          </a:xfrm>
          <a:prstGeom prst="rect">
            <a:avLst/>
          </a:prstGeom>
          <a:noFill/>
        </p:spPr>
        <p:txBody>
          <a:bodyPr wrap="square" rtlCol="0">
            <a:spAutoFit/>
          </a:bodyPr>
          <a:p>
            <a:pPr algn="ctr"/>
            <a:r>
              <a:rPr lang="en-US" altLang="zh-CN" sz="2400">
                <a:solidFill>
                  <a:srgbClr val="FFFFFF"/>
                </a:solidFill>
                <a:latin typeface="方正悠宋体加粗" panose="02010600010101010101" charset="-122"/>
                <a:ea typeface="方正悠宋体加粗" panose="02010600010101010101" charset="-122"/>
              </a:rPr>
              <a:t>03</a:t>
            </a:r>
            <a:endParaRPr lang="en-US" altLang="zh-CN" sz="2400">
              <a:solidFill>
                <a:srgbClr val="FFFFFF"/>
              </a:solidFill>
              <a:latin typeface="方正悠宋体加粗" panose="02010600010101010101" charset="-122"/>
              <a:ea typeface="方正悠宋体加粗" panose="02010600010101010101" charset="-122"/>
            </a:endParaRPr>
          </a:p>
        </p:txBody>
      </p:sp>
      <p:sp>
        <p:nvSpPr>
          <p:cNvPr id="10" name="文本框 9"/>
          <p:cNvSpPr txBox="1"/>
          <p:nvPr/>
        </p:nvSpPr>
        <p:spPr>
          <a:xfrm>
            <a:off x="4750435" y="3026410"/>
            <a:ext cx="673100" cy="460375"/>
          </a:xfrm>
          <a:prstGeom prst="rect">
            <a:avLst/>
          </a:prstGeom>
          <a:noFill/>
        </p:spPr>
        <p:txBody>
          <a:bodyPr wrap="square" rtlCol="0">
            <a:spAutoFit/>
          </a:bodyPr>
          <a:p>
            <a:pPr algn="ctr"/>
            <a:r>
              <a:rPr lang="en-US" altLang="zh-CN" sz="2400">
                <a:solidFill>
                  <a:srgbClr val="FFFFFF"/>
                </a:solidFill>
                <a:latin typeface="方正悠宋体加粗" panose="02010600010101010101" charset="-122"/>
                <a:ea typeface="方正悠宋体加粗" panose="02010600010101010101" charset="-122"/>
              </a:rPr>
              <a:t>04</a:t>
            </a:r>
            <a:endParaRPr lang="en-US" altLang="zh-CN" sz="2400">
              <a:solidFill>
                <a:srgbClr val="FFFFFF"/>
              </a:solidFill>
              <a:latin typeface="方正悠宋体加粗" panose="02010600010101010101" charset="-122"/>
              <a:ea typeface="方正悠宋体加粗" panose="02010600010101010101" charset="-122"/>
            </a:endParaRPr>
          </a:p>
        </p:txBody>
      </p:sp>
      <p:sp>
        <p:nvSpPr>
          <p:cNvPr id="11" name="文本框 10"/>
          <p:cNvSpPr txBox="1"/>
          <p:nvPr/>
        </p:nvSpPr>
        <p:spPr>
          <a:xfrm>
            <a:off x="4750435" y="3867150"/>
            <a:ext cx="673100" cy="460375"/>
          </a:xfrm>
          <a:prstGeom prst="rect">
            <a:avLst/>
          </a:prstGeom>
          <a:noFill/>
        </p:spPr>
        <p:txBody>
          <a:bodyPr wrap="square" rtlCol="0">
            <a:spAutoFit/>
          </a:bodyPr>
          <a:p>
            <a:pPr algn="ctr"/>
            <a:r>
              <a:rPr lang="en-US" altLang="zh-CN" sz="2400">
                <a:solidFill>
                  <a:srgbClr val="FFFFFF"/>
                </a:solidFill>
                <a:latin typeface="方正悠宋体加粗" panose="02010600010101010101" charset="-122"/>
                <a:ea typeface="方正悠宋体加粗" panose="02010600010101010101" charset="-122"/>
              </a:rPr>
              <a:t>05</a:t>
            </a:r>
            <a:endParaRPr lang="en-US" altLang="zh-CN" sz="2400">
              <a:solidFill>
                <a:srgbClr val="FFFFFF"/>
              </a:solidFill>
              <a:latin typeface="方正悠宋体加粗" panose="02010600010101010101" charset="-122"/>
              <a:ea typeface="方正悠宋体加粗" panose="02010600010101010101" charset="-122"/>
            </a:endParaRPr>
          </a:p>
        </p:txBody>
      </p:sp>
      <p:sp>
        <p:nvSpPr>
          <p:cNvPr id="18" name="文本框 17"/>
          <p:cNvSpPr txBox="1"/>
          <p:nvPr/>
        </p:nvSpPr>
        <p:spPr>
          <a:xfrm>
            <a:off x="5539740" y="538480"/>
            <a:ext cx="3230880" cy="460375"/>
          </a:xfrm>
          <a:prstGeom prst="rect">
            <a:avLst/>
          </a:prstGeom>
          <a:noFill/>
        </p:spPr>
        <p:txBody>
          <a:bodyPr wrap="square" rtlCol="0">
            <a:spAutoFit/>
          </a:bodyPr>
          <a:p>
            <a:pPr algn="l"/>
            <a:r>
              <a:rPr lang="en-US" altLang="zh-CN" sz="2400" b="1" dirty="0">
                <a:ln cmpd="sng">
                  <a:noFill/>
                  <a:prstDash val="solid"/>
                </a:ln>
                <a:solidFill>
                  <a:schemeClr val="accent1"/>
                </a:solidFill>
                <a:latin typeface="微软雅黑" panose="020B0503020204020204" pitchFamily="34" charset="-122"/>
                <a:ea typeface="微软雅黑" panose="020B0503020204020204" pitchFamily="34" charset="-122"/>
                <a:sym typeface="+mn-ea"/>
              </a:rPr>
              <a:t>《</a:t>
            </a:r>
            <a:r>
              <a:rPr lang="zh-CN" altLang="en-US" sz="2400" b="1" dirty="0">
                <a:ln cmpd="sng">
                  <a:noFill/>
                  <a:prstDash val="solid"/>
                </a:ln>
                <a:solidFill>
                  <a:schemeClr val="accent1"/>
                </a:solidFill>
                <a:latin typeface="微软雅黑" panose="020B0503020204020204" pitchFamily="34" charset="-122"/>
                <a:ea typeface="微软雅黑" panose="020B0503020204020204" pitchFamily="34" charset="-122"/>
                <a:sym typeface="+mn-ea"/>
              </a:rPr>
              <a:t>中华人民共和国宪法</a:t>
            </a:r>
            <a:r>
              <a:rPr lang="en-US" altLang="zh-CN" sz="2400" b="1" dirty="0">
                <a:ln cmpd="sng">
                  <a:noFill/>
                  <a:prstDash val="solid"/>
                </a:ln>
                <a:solidFill>
                  <a:schemeClr val="accent1"/>
                </a:solidFill>
                <a:latin typeface="微软雅黑" panose="020B0503020204020204" pitchFamily="34" charset="-122"/>
                <a:ea typeface="微软雅黑" panose="020B0503020204020204" pitchFamily="34" charset="-122"/>
                <a:sym typeface="+mn-ea"/>
              </a:rPr>
              <a:t>》</a:t>
            </a:r>
            <a:endParaRPr lang="zh-CN" altLang="en-US" sz="2400">
              <a:solidFill>
                <a:schemeClr val="tx1"/>
              </a:solidFill>
              <a:latin typeface="方正悠宋体加粗" panose="02010600010101010101" charset="-122"/>
              <a:ea typeface="方正悠宋体加粗" panose="02010600010101010101" charset="-122"/>
            </a:endParaRPr>
          </a:p>
        </p:txBody>
      </p:sp>
      <p:sp>
        <p:nvSpPr>
          <p:cNvPr id="12" name="文本框 11"/>
          <p:cNvSpPr txBox="1"/>
          <p:nvPr/>
        </p:nvSpPr>
        <p:spPr>
          <a:xfrm>
            <a:off x="5539740" y="1359535"/>
            <a:ext cx="4365625" cy="460375"/>
          </a:xfrm>
          <a:prstGeom prst="rect">
            <a:avLst/>
          </a:prstGeom>
          <a:noFill/>
        </p:spPr>
        <p:txBody>
          <a:bodyPr wrap="square" rtlCol="0">
            <a:spAutoFit/>
          </a:bodyPr>
          <a:p>
            <a:pPr algn="l"/>
            <a:r>
              <a:rPr lang="zh-CN" altLang="en-US" sz="2400" b="1" dirty="0">
                <a:ln cmpd="sng">
                  <a:noFill/>
                  <a:prstDash val="solid"/>
                </a:ln>
                <a:solidFill>
                  <a:schemeClr val="accent1"/>
                </a:solidFill>
                <a:latin typeface="微软雅黑" panose="020B0503020204020204" pitchFamily="34" charset="-122"/>
                <a:ea typeface="微软雅黑" panose="020B0503020204020204" pitchFamily="34" charset="-122"/>
                <a:sym typeface="+mn-ea"/>
              </a:rPr>
              <a:t>国家宪法日暨全国法制宣传日</a:t>
            </a:r>
            <a:endParaRPr lang="zh-CN" altLang="en-US" sz="2400">
              <a:solidFill>
                <a:schemeClr val="tx1"/>
              </a:solidFill>
              <a:latin typeface="方正悠宋体加粗" panose="02010600010101010101" charset="-122"/>
              <a:ea typeface="方正悠宋体加粗" panose="02010600010101010101" charset="-122"/>
            </a:endParaRPr>
          </a:p>
        </p:txBody>
      </p:sp>
      <p:sp>
        <p:nvSpPr>
          <p:cNvPr id="13" name="文本框 12"/>
          <p:cNvSpPr txBox="1"/>
          <p:nvPr/>
        </p:nvSpPr>
        <p:spPr>
          <a:xfrm>
            <a:off x="5610860" y="2201545"/>
            <a:ext cx="3596005" cy="460375"/>
          </a:xfrm>
          <a:prstGeom prst="rect">
            <a:avLst/>
          </a:prstGeom>
          <a:noFill/>
        </p:spPr>
        <p:txBody>
          <a:bodyPr wrap="square" rtlCol="0">
            <a:spAutoFit/>
          </a:bodyPr>
          <a:p>
            <a:pPr eaLnBrk="0" fontAlgn="base" hangingPunct="0">
              <a:spcBef>
                <a:spcPct val="0"/>
              </a:spcBef>
              <a:spcAft>
                <a:spcPct val="0"/>
              </a:spcAft>
            </a:pPr>
            <a:r>
              <a:rPr lang="zh-CN" altLang="en-US" sz="2400" b="1" dirty="0">
                <a:ln cmpd="sng">
                  <a:noFill/>
                  <a:prstDash val="solid"/>
                </a:ln>
                <a:solidFill>
                  <a:schemeClr val="accent1"/>
                </a:solidFill>
                <a:latin typeface="微软雅黑" panose="020B0503020204020204" pitchFamily="34" charset="-122"/>
                <a:ea typeface="微软雅黑" panose="020B0503020204020204" pitchFamily="34" charset="-122"/>
                <a:sym typeface="+mn-ea"/>
              </a:rPr>
              <a:t>国家宪法日设立意义</a:t>
            </a:r>
            <a:endParaRPr lang="zh-CN" altLang="en-US" sz="2400">
              <a:solidFill>
                <a:schemeClr val="tx1"/>
              </a:solidFill>
              <a:latin typeface="方正悠宋体加粗" panose="02010600010101010101" charset="-122"/>
              <a:ea typeface="方正悠宋体加粗" panose="02010600010101010101" charset="-122"/>
            </a:endParaRPr>
          </a:p>
        </p:txBody>
      </p:sp>
      <p:sp>
        <p:nvSpPr>
          <p:cNvPr id="14" name="文本框 13"/>
          <p:cNvSpPr txBox="1"/>
          <p:nvPr/>
        </p:nvSpPr>
        <p:spPr>
          <a:xfrm>
            <a:off x="5610860" y="3026410"/>
            <a:ext cx="3271520" cy="460375"/>
          </a:xfrm>
          <a:prstGeom prst="rect">
            <a:avLst/>
          </a:prstGeom>
          <a:noFill/>
        </p:spPr>
        <p:txBody>
          <a:bodyPr wrap="square" rtlCol="0">
            <a:spAutoFit/>
          </a:bodyPr>
          <a:p>
            <a:pPr algn="l"/>
            <a:r>
              <a:rPr lang="zh-CN" altLang="en-US" sz="2400" b="1" dirty="0">
                <a:ln cmpd="sng">
                  <a:noFill/>
                  <a:prstDash val="solid"/>
                </a:ln>
                <a:solidFill>
                  <a:schemeClr val="accent1"/>
                </a:solidFill>
                <a:latin typeface="微软雅黑" panose="020B0503020204020204" pitchFamily="34" charset="-122"/>
                <a:ea typeface="微软雅黑" panose="020B0503020204020204" pitchFamily="34" charset="-122"/>
                <a:sym typeface="+mn-ea"/>
              </a:rPr>
              <a:t>宪法修改内容及意义</a:t>
            </a:r>
            <a:endParaRPr lang="zh-CN" altLang="en-US" sz="2400">
              <a:solidFill>
                <a:schemeClr val="tx1"/>
              </a:solidFill>
              <a:latin typeface="方正悠宋体加粗" panose="02010600010101010101" charset="-122"/>
              <a:ea typeface="方正悠宋体加粗" panose="02010600010101010101" charset="-122"/>
            </a:endParaRPr>
          </a:p>
        </p:txBody>
      </p:sp>
      <p:sp>
        <p:nvSpPr>
          <p:cNvPr id="15" name="文本框 14"/>
          <p:cNvSpPr txBox="1"/>
          <p:nvPr/>
        </p:nvSpPr>
        <p:spPr>
          <a:xfrm>
            <a:off x="5610860" y="3858895"/>
            <a:ext cx="4042410" cy="460375"/>
          </a:xfrm>
          <a:prstGeom prst="rect">
            <a:avLst/>
          </a:prstGeom>
          <a:noFill/>
        </p:spPr>
        <p:txBody>
          <a:bodyPr wrap="square" rtlCol="0">
            <a:spAutoFit/>
          </a:bodyPr>
          <a:p>
            <a:pPr algn="l"/>
            <a:r>
              <a:rPr lang="zh-CN" altLang="en-US" sz="2400" b="1" dirty="0">
                <a:ln cmpd="sng">
                  <a:noFill/>
                  <a:prstDash val="solid"/>
                </a:ln>
                <a:solidFill>
                  <a:schemeClr val="accent1"/>
                </a:solidFill>
                <a:latin typeface="微软雅黑" panose="020B0503020204020204" pitchFamily="34" charset="-122"/>
                <a:ea typeface="微软雅黑" panose="020B0503020204020204" pitchFamily="34" charset="-122"/>
                <a:sym typeface="+mn-ea"/>
              </a:rPr>
              <a:t>弘扬宪法精神 履行宪法使命</a:t>
            </a:r>
            <a:endParaRPr lang="zh-CN" altLang="en-US" sz="2400">
              <a:solidFill>
                <a:schemeClr val="tx1"/>
              </a:solidFill>
              <a:latin typeface="方正悠宋体加粗" panose="02010600010101010101" charset="-122"/>
              <a:ea typeface="方正悠宋体加粗" panose="02010600010101010101" charset="-122"/>
            </a:endParaRPr>
          </a:p>
        </p:txBody>
      </p:sp>
      <p:pic>
        <p:nvPicPr>
          <p:cNvPr id="16" name="图片 15"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750"/>
                                        <p:tgtEl>
                                          <p:spTgt spid="92"/>
                                        </p:tgtEl>
                                      </p:cBhvr>
                                    </p:animEffect>
                                    <p:anim calcmode="lin" valueType="num">
                                      <p:cBhvr>
                                        <p:cTn id="8" dur="750" fill="hold"/>
                                        <p:tgtEl>
                                          <p:spTgt spid="92"/>
                                        </p:tgtEl>
                                        <p:attrNameLst>
                                          <p:attrName>ppt_x</p:attrName>
                                        </p:attrNameLst>
                                      </p:cBhvr>
                                      <p:tavLst>
                                        <p:tav tm="0">
                                          <p:val>
                                            <p:strVal val="#ppt_x"/>
                                          </p:val>
                                        </p:tav>
                                        <p:tav tm="100000">
                                          <p:val>
                                            <p:strVal val="#ppt_x"/>
                                          </p:val>
                                        </p:tav>
                                      </p:tavLst>
                                    </p:anim>
                                    <p:anim calcmode="lin" valueType="num">
                                      <p:cBhvr>
                                        <p:cTn id="9" dur="750" fill="hold"/>
                                        <p:tgtEl>
                                          <p:spTgt spid="9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750"/>
                                        <p:tgtEl>
                                          <p:spTgt spid="93"/>
                                        </p:tgtEl>
                                      </p:cBhvr>
                                    </p:animEffect>
                                    <p:anim calcmode="lin" valueType="num">
                                      <p:cBhvr>
                                        <p:cTn id="13" dur="750" fill="hold"/>
                                        <p:tgtEl>
                                          <p:spTgt spid="93"/>
                                        </p:tgtEl>
                                        <p:attrNameLst>
                                          <p:attrName>ppt_x</p:attrName>
                                        </p:attrNameLst>
                                      </p:cBhvr>
                                      <p:tavLst>
                                        <p:tav tm="0">
                                          <p:val>
                                            <p:strVal val="#ppt_x"/>
                                          </p:val>
                                        </p:tav>
                                        <p:tav tm="100000">
                                          <p:val>
                                            <p:strVal val="#ppt_x"/>
                                          </p:val>
                                        </p:tav>
                                      </p:tavLst>
                                    </p:anim>
                                    <p:anim calcmode="lin" valueType="num">
                                      <p:cBhvr>
                                        <p:cTn id="14" dur="75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3009899" cy="1899200"/>
          </a:xfrm>
          <a:prstGeom prst="rect">
            <a:avLst/>
          </a:prstGeom>
        </p:spPr>
      </p:pic>
      <p:sp>
        <p:nvSpPr>
          <p:cNvPr id="50" name="Rectangle 5"/>
          <p:cNvSpPr>
            <a:spLocks noChangeArrowheads="1"/>
          </p:cNvSpPr>
          <p:nvPr/>
        </p:nvSpPr>
        <p:spPr bwMode="auto">
          <a:xfrm>
            <a:off x="1560491" y="3213498"/>
            <a:ext cx="9071017" cy="89255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zh-CN" sz="5200" b="1" dirty="0" smtClean="0">
                <a:ln cmpd="sng">
                  <a:noFill/>
                  <a:prstDash val="solid"/>
                </a:ln>
                <a:solidFill>
                  <a:schemeClr val="accent1"/>
                </a:solidFill>
                <a:latin typeface="微软雅黑" panose="020B0503020204020204" pitchFamily="34" charset="-122"/>
                <a:ea typeface="微软雅黑" panose="020B0503020204020204" pitchFamily="34" charset="-122"/>
              </a:rPr>
              <a:t>《</a:t>
            </a:r>
            <a:r>
              <a:rPr lang="zh-CN" altLang="en-US" sz="5200" b="1" dirty="0" smtClean="0">
                <a:ln cmpd="sng">
                  <a:noFill/>
                  <a:prstDash val="solid"/>
                </a:ln>
                <a:solidFill>
                  <a:schemeClr val="accent1"/>
                </a:solidFill>
                <a:latin typeface="微软雅黑" panose="020B0503020204020204" pitchFamily="34" charset="-122"/>
                <a:ea typeface="微软雅黑" panose="020B0503020204020204" pitchFamily="34" charset="-122"/>
              </a:rPr>
              <a:t>中华人民</a:t>
            </a:r>
            <a:r>
              <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rPr>
              <a:t>共和国宪法</a:t>
            </a:r>
            <a:r>
              <a:rPr lang="en-US" altLang="zh-CN" sz="5200" b="1" dirty="0" smtClean="0">
                <a:ln cmpd="sng">
                  <a:noFill/>
                  <a:prstDash val="solid"/>
                </a:ln>
                <a:solidFill>
                  <a:schemeClr val="accent1"/>
                </a:solidFill>
                <a:latin typeface="微软雅黑" panose="020B0503020204020204" pitchFamily="34" charset="-122"/>
                <a:ea typeface="微软雅黑" panose="020B0503020204020204" pitchFamily="34" charset="-122"/>
              </a:rPr>
              <a:t>》</a:t>
            </a:r>
            <a:endPar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930140" y="1725930"/>
            <a:ext cx="2331720" cy="922020"/>
          </a:xfrm>
          <a:prstGeom prst="rect">
            <a:avLst/>
          </a:prstGeom>
          <a:noFill/>
        </p:spPr>
        <p:txBody>
          <a:bodyPr wrap="square" rtlCol="0">
            <a:spAutoFit/>
          </a:bodyPr>
          <a:p>
            <a:pPr algn="dist"/>
            <a:r>
              <a:rPr lang="zh-CN" altLang="en-US" sz="5400">
                <a:solidFill>
                  <a:srgbClr val="D80E1C"/>
                </a:solidFill>
                <a:latin typeface="方正悠宋体加粗" panose="02010600010101010101" charset="-122"/>
                <a:ea typeface="方正悠宋体加粗" panose="02010600010101010101" charset="-122"/>
              </a:rPr>
              <a:t>第一章</a:t>
            </a:r>
            <a:endParaRPr lang="zh-CN" altLang="en-US" sz="5400">
              <a:solidFill>
                <a:srgbClr val="D80E1C"/>
              </a:solidFill>
              <a:latin typeface="方正悠宋体加粗" panose="02010600010101010101" charset="-122"/>
              <a:ea typeface="方正悠宋体加粗" panose="02010600010101010101" charset="-122"/>
            </a:endParaRPr>
          </a:p>
        </p:txBody>
      </p:sp>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750"/>
                                        <p:tgtEl>
                                          <p:spTgt spid="50"/>
                                        </p:tgtEl>
                                      </p:cBhvr>
                                    </p:animEffect>
                                    <p:anim calcmode="lin" valueType="num">
                                      <p:cBhvr>
                                        <p:cTn id="8" dur="750" fill="hold"/>
                                        <p:tgtEl>
                                          <p:spTgt spid="50"/>
                                        </p:tgtEl>
                                        <p:attrNameLst>
                                          <p:attrName>ppt_x</p:attrName>
                                        </p:attrNameLst>
                                      </p:cBhvr>
                                      <p:tavLst>
                                        <p:tav tm="0">
                                          <p:val>
                                            <p:strVal val="#ppt_x"/>
                                          </p:val>
                                        </p:tav>
                                        <p:tav tm="100000">
                                          <p:val>
                                            <p:strVal val="#ppt_x"/>
                                          </p:val>
                                        </p:tav>
                                      </p:tavLst>
                                    </p:anim>
                                    <p:anim calcmode="lin" valueType="num">
                                      <p:cBhvr>
                                        <p:cTn id="9"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134465"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zh-CN" sz="2800" b="1" dirty="0">
                <a:ln cmpd="sng">
                  <a:noFill/>
                  <a:prstDash val="solid"/>
                </a:ln>
                <a:solidFill>
                  <a:schemeClr val="accent1"/>
                </a:solidFill>
                <a:latin typeface="微软雅黑" panose="020B0503020204020204" pitchFamily="34" charset="-122"/>
                <a:ea typeface="微软雅黑" panose="020B0503020204020204" pitchFamily="34" charset="-122"/>
              </a:rPr>
              <a:t>《</a:t>
            </a:r>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中华人民共和国宪法</a:t>
            </a:r>
            <a:r>
              <a:rPr lang="en-US" altLang="zh-CN" sz="2800" b="1" dirty="0" smtClean="0">
                <a:ln cmpd="sng">
                  <a:noFill/>
                  <a:prstDash val="solid"/>
                </a:ln>
                <a:solidFill>
                  <a:schemeClr val="accent1"/>
                </a:solidFill>
                <a:latin typeface="微软雅黑" panose="020B0503020204020204" pitchFamily="34" charset="-122"/>
                <a:ea typeface="微软雅黑" panose="020B0503020204020204" pitchFamily="34" charset="-122"/>
              </a:rPr>
              <a:t>》</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5014" y="1438274"/>
            <a:ext cx="3263784" cy="4650469"/>
          </a:xfrm>
          <a:prstGeom prst="rect">
            <a:avLst/>
          </a:prstGeom>
          <a:effectLst>
            <a:outerShdw blurRad="203200" dist="63500" dir="2700000" algn="tl" rotWithShape="0">
              <a:prstClr val="black">
                <a:alpha val="40000"/>
              </a:prstClr>
            </a:outerShdw>
          </a:effectLst>
        </p:spPr>
      </p:pic>
      <p:sp>
        <p:nvSpPr>
          <p:cNvPr id="6" name="矩形 5"/>
          <p:cNvSpPr/>
          <p:nvPr/>
        </p:nvSpPr>
        <p:spPr>
          <a:xfrm>
            <a:off x="4571999" y="2096898"/>
            <a:ext cx="7319964" cy="3333220"/>
          </a:xfrm>
          <a:prstGeom prst="rect">
            <a:avLst/>
          </a:prstGeom>
          <a:noFill/>
        </p:spPr>
        <p:txBody>
          <a:bodyPr wrap="square" rtlCol="0">
            <a:spAutoFit/>
          </a:bodyPr>
          <a:lstStyle/>
          <a:p>
            <a:pPr>
              <a:lnSpc>
                <a:spcPct val="130000"/>
              </a:lnSpc>
            </a:pPr>
            <a:r>
              <a:rPr lang="en-US" altLang="zh-CN" b="1" kern="0" dirty="0" smtClean="0">
                <a:solidFill>
                  <a:schemeClr val="accent1"/>
                </a:solidFill>
                <a:latin typeface="Arial" panose="020B0604020202020204"/>
                <a:ea typeface="微软雅黑" panose="020B0503020204020204" pitchFamily="34" charset="-122"/>
                <a:cs typeface="+mn-ea"/>
              </a:rPr>
              <a:t>        《</a:t>
            </a:r>
            <a:r>
              <a:rPr lang="zh-CN" altLang="en-US" b="1" kern="0" dirty="0">
                <a:solidFill>
                  <a:schemeClr val="accent1"/>
                </a:solidFill>
                <a:latin typeface="Arial" panose="020B0604020202020204"/>
                <a:ea typeface="微软雅黑" panose="020B0503020204020204" pitchFamily="34" charset="-122"/>
                <a:cs typeface="+mn-ea"/>
              </a:rPr>
              <a:t>中华人民共和国宪法</a:t>
            </a:r>
            <a:r>
              <a:rPr lang="en-US" altLang="zh-CN" b="1" kern="0" dirty="0">
                <a:solidFill>
                  <a:schemeClr val="accent1"/>
                </a:solidFill>
                <a:latin typeface="Arial" panose="020B0604020202020204"/>
                <a:ea typeface="微软雅黑" panose="020B0503020204020204" pitchFamily="34" charset="-122"/>
                <a:cs typeface="+mn-ea"/>
              </a:rPr>
              <a:t>》</a:t>
            </a:r>
            <a:r>
              <a:rPr lang="zh-CN" altLang="en-US" b="1" kern="0" dirty="0">
                <a:latin typeface="Arial" panose="020B0604020202020204"/>
                <a:ea typeface="微软雅黑" panose="020B0503020204020204" pitchFamily="34" charset="-122"/>
                <a:cs typeface="+mn-ea"/>
              </a:rPr>
              <a:t>是中华人民共和国的根本大法，规定拥有最高法律效力。</a:t>
            </a:r>
            <a:r>
              <a:rPr lang="zh-CN" altLang="en-US" kern="0" dirty="0" smtClean="0">
                <a:latin typeface="Arial" panose="020B0604020202020204"/>
                <a:ea typeface="微软雅黑" panose="020B0503020204020204" pitchFamily="34" charset="-122"/>
                <a:cs typeface="+mn-ea"/>
              </a:rPr>
              <a:t>通常</a:t>
            </a:r>
            <a:r>
              <a:rPr lang="zh-CN" altLang="en-US" kern="0" dirty="0">
                <a:latin typeface="Arial" panose="020B0604020202020204"/>
                <a:ea typeface="微软雅黑" panose="020B0503020204020204" pitchFamily="34" charset="-122"/>
                <a:cs typeface="+mn-ea"/>
              </a:rPr>
              <a:t>规定一个国家的社会制度和国家制度的基本原则、国家机关的组织和活动的基本原则，公民的基本权利和义务等重要内容，有的还规定国旗、国歌、国徽和首都以及统治阶级认为重要的其他制度，涉及到国家生活的各个方面。宪法具有最高法律效力，是制定其他法律的依据，一切法律、法规都不得同宪法相抵触</a:t>
            </a:r>
            <a:r>
              <a:rPr lang="zh-CN" altLang="en-US" kern="0" dirty="0" smtClean="0">
                <a:latin typeface="Arial" panose="020B0604020202020204"/>
                <a:ea typeface="微软雅黑" panose="020B0503020204020204" pitchFamily="34" charset="-122"/>
                <a:cs typeface="+mn-ea"/>
              </a:rPr>
              <a:t>。</a:t>
            </a:r>
            <a:endParaRPr lang="en-US" altLang="zh-CN" kern="0" dirty="0" smtClean="0">
              <a:latin typeface="Arial" panose="020B0604020202020204"/>
              <a:ea typeface="微软雅黑" panose="020B0503020204020204" pitchFamily="34" charset="-122"/>
              <a:cs typeface="+mn-ea"/>
            </a:endParaRPr>
          </a:p>
          <a:p>
            <a:pPr>
              <a:lnSpc>
                <a:spcPct val="130000"/>
              </a:lnSpc>
            </a:pPr>
            <a:r>
              <a:rPr lang="zh-CN" altLang="en-US" kern="0" dirty="0" smtClean="0">
                <a:latin typeface="Arial" panose="020B0604020202020204"/>
                <a:ea typeface="微软雅黑" panose="020B0503020204020204" pitchFamily="34" charset="-122"/>
                <a:cs typeface="+mn-ea"/>
              </a:rPr>
              <a:t>        中华人民共和国</a:t>
            </a:r>
            <a:r>
              <a:rPr lang="zh-CN" altLang="en-US" kern="0" dirty="0">
                <a:latin typeface="Arial" panose="020B0604020202020204"/>
                <a:ea typeface="微软雅黑" panose="020B0503020204020204" pitchFamily="34" charset="-122"/>
                <a:cs typeface="+mn-ea"/>
              </a:rPr>
              <a:t>成立后，曾于</a:t>
            </a:r>
            <a:r>
              <a:rPr lang="en-US" altLang="zh-CN" kern="0" dirty="0">
                <a:latin typeface="Arial" panose="020B0604020202020204"/>
                <a:ea typeface="微软雅黑" panose="020B0503020204020204" pitchFamily="34" charset="-122"/>
                <a:cs typeface="+mn-ea"/>
              </a:rPr>
              <a:t>1954</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9</a:t>
            </a:r>
            <a:r>
              <a:rPr lang="zh-CN" altLang="en-US" kern="0" dirty="0">
                <a:latin typeface="Arial" panose="020B0604020202020204"/>
                <a:ea typeface="微软雅黑" panose="020B0503020204020204" pitchFamily="34" charset="-122"/>
                <a:cs typeface="+mn-ea"/>
              </a:rPr>
              <a:t>月</a:t>
            </a:r>
            <a:r>
              <a:rPr lang="en-US" altLang="zh-CN" kern="0" dirty="0">
                <a:latin typeface="Arial" panose="020B0604020202020204"/>
                <a:ea typeface="微软雅黑" panose="020B0503020204020204" pitchFamily="34" charset="-122"/>
                <a:cs typeface="+mn-ea"/>
              </a:rPr>
              <a:t>20</a:t>
            </a:r>
            <a:r>
              <a:rPr lang="zh-CN" altLang="en-US" kern="0" dirty="0">
                <a:latin typeface="Arial" panose="020B0604020202020204"/>
                <a:ea typeface="微软雅黑" panose="020B0503020204020204" pitchFamily="34" charset="-122"/>
                <a:cs typeface="+mn-ea"/>
              </a:rPr>
              <a:t>日、</a:t>
            </a:r>
            <a:r>
              <a:rPr lang="en-US" altLang="zh-CN" kern="0" dirty="0">
                <a:latin typeface="Arial" panose="020B0604020202020204"/>
                <a:ea typeface="微软雅黑" panose="020B0503020204020204" pitchFamily="34" charset="-122"/>
                <a:cs typeface="+mn-ea"/>
              </a:rPr>
              <a:t>1975</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1</a:t>
            </a:r>
            <a:r>
              <a:rPr lang="zh-CN" altLang="en-US" kern="0" dirty="0">
                <a:latin typeface="Arial" panose="020B0604020202020204"/>
                <a:ea typeface="微软雅黑" panose="020B0503020204020204" pitchFamily="34" charset="-122"/>
                <a:cs typeface="+mn-ea"/>
              </a:rPr>
              <a:t>月</a:t>
            </a:r>
            <a:r>
              <a:rPr lang="en-US" altLang="zh-CN" kern="0" dirty="0">
                <a:latin typeface="Arial" panose="020B0604020202020204"/>
                <a:ea typeface="微软雅黑" panose="020B0503020204020204" pitchFamily="34" charset="-122"/>
                <a:cs typeface="+mn-ea"/>
              </a:rPr>
              <a:t>17</a:t>
            </a:r>
            <a:r>
              <a:rPr lang="zh-CN" altLang="en-US" kern="0" dirty="0">
                <a:latin typeface="Arial" panose="020B0604020202020204"/>
                <a:ea typeface="微软雅黑" panose="020B0503020204020204" pitchFamily="34" charset="-122"/>
                <a:cs typeface="+mn-ea"/>
              </a:rPr>
              <a:t>日、</a:t>
            </a:r>
            <a:r>
              <a:rPr lang="en-US" altLang="zh-CN" kern="0" dirty="0">
                <a:latin typeface="Arial" panose="020B0604020202020204"/>
                <a:ea typeface="微软雅黑" panose="020B0503020204020204" pitchFamily="34" charset="-122"/>
                <a:cs typeface="+mn-ea"/>
              </a:rPr>
              <a:t>1978</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3</a:t>
            </a:r>
            <a:r>
              <a:rPr lang="zh-CN" altLang="en-US" kern="0" dirty="0">
                <a:latin typeface="Arial" panose="020B0604020202020204"/>
                <a:ea typeface="微软雅黑" panose="020B0503020204020204" pitchFamily="34" charset="-122"/>
                <a:cs typeface="+mn-ea"/>
              </a:rPr>
              <a:t>月</a:t>
            </a:r>
            <a:r>
              <a:rPr lang="en-US" altLang="zh-CN" kern="0" dirty="0">
                <a:latin typeface="Arial" panose="020B0604020202020204"/>
                <a:ea typeface="微软雅黑" panose="020B0503020204020204" pitchFamily="34" charset="-122"/>
                <a:cs typeface="+mn-ea"/>
              </a:rPr>
              <a:t>5</a:t>
            </a:r>
            <a:r>
              <a:rPr lang="zh-CN" altLang="en-US" kern="0" dirty="0">
                <a:latin typeface="Arial" panose="020B0604020202020204"/>
                <a:ea typeface="微软雅黑" panose="020B0503020204020204" pitchFamily="34" charset="-122"/>
                <a:cs typeface="+mn-ea"/>
              </a:rPr>
              <a:t>日和</a:t>
            </a:r>
            <a:r>
              <a:rPr lang="en-US" altLang="zh-CN" kern="0" dirty="0">
                <a:latin typeface="Arial" panose="020B0604020202020204"/>
                <a:ea typeface="微软雅黑" panose="020B0503020204020204" pitchFamily="34" charset="-122"/>
                <a:cs typeface="+mn-ea"/>
              </a:rPr>
              <a:t>1982</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12</a:t>
            </a:r>
            <a:r>
              <a:rPr lang="zh-CN" altLang="en-US" kern="0" dirty="0">
                <a:latin typeface="Arial" panose="020B0604020202020204"/>
                <a:ea typeface="微软雅黑" panose="020B0503020204020204" pitchFamily="34" charset="-122"/>
                <a:cs typeface="+mn-ea"/>
              </a:rPr>
              <a:t>月</a:t>
            </a:r>
            <a:r>
              <a:rPr lang="en-US" altLang="zh-CN" kern="0" dirty="0">
                <a:latin typeface="Arial" panose="020B0604020202020204"/>
                <a:ea typeface="微软雅黑" panose="020B0503020204020204" pitchFamily="34" charset="-122"/>
                <a:cs typeface="+mn-ea"/>
              </a:rPr>
              <a:t>4</a:t>
            </a:r>
            <a:r>
              <a:rPr lang="zh-CN" altLang="en-US" kern="0" dirty="0">
                <a:latin typeface="Arial" panose="020B0604020202020204"/>
                <a:ea typeface="微软雅黑" panose="020B0503020204020204" pitchFamily="34" charset="-122"/>
                <a:cs typeface="+mn-ea"/>
              </a:rPr>
              <a:t>日通过四个宪法，现行宪法为</a:t>
            </a:r>
            <a:r>
              <a:rPr lang="en-US" altLang="zh-CN" kern="0" dirty="0">
                <a:latin typeface="Arial" panose="020B0604020202020204"/>
                <a:ea typeface="微软雅黑" panose="020B0503020204020204" pitchFamily="34" charset="-122"/>
                <a:cs typeface="+mn-ea"/>
              </a:rPr>
              <a:t>1982</a:t>
            </a:r>
            <a:r>
              <a:rPr lang="zh-CN" altLang="en-US" kern="0" dirty="0">
                <a:latin typeface="Arial" panose="020B0604020202020204"/>
                <a:ea typeface="微软雅黑" panose="020B0503020204020204" pitchFamily="34" charset="-122"/>
                <a:cs typeface="+mn-ea"/>
              </a:rPr>
              <a:t>年宪法，并历经</a:t>
            </a:r>
            <a:r>
              <a:rPr lang="en-US" altLang="zh-CN" kern="0" dirty="0">
                <a:latin typeface="Arial" panose="020B0604020202020204"/>
                <a:ea typeface="微软雅黑" panose="020B0503020204020204" pitchFamily="34" charset="-122"/>
                <a:cs typeface="+mn-ea"/>
              </a:rPr>
              <a:t>1988</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1993</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1999</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2004</a:t>
            </a:r>
            <a:r>
              <a:rPr lang="zh-CN" altLang="en-US" kern="0" dirty="0">
                <a:latin typeface="Arial" panose="020B0604020202020204"/>
                <a:ea typeface="微软雅黑" panose="020B0503020204020204" pitchFamily="34" charset="-122"/>
                <a:cs typeface="+mn-ea"/>
              </a:rPr>
              <a:t>年、</a:t>
            </a:r>
            <a:r>
              <a:rPr lang="en-US" altLang="zh-CN" kern="0" dirty="0">
                <a:latin typeface="Arial" panose="020B0604020202020204"/>
                <a:ea typeface="微软雅黑" panose="020B0503020204020204" pitchFamily="34" charset="-122"/>
                <a:cs typeface="+mn-ea"/>
              </a:rPr>
              <a:t>2018</a:t>
            </a:r>
            <a:r>
              <a:rPr lang="zh-CN" altLang="en-US" kern="0" dirty="0">
                <a:latin typeface="Arial" panose="020B0604020202020204"/>
                <a:ea typeface="微软雅黑" panose="020B0503020204020204" pitchFamily="34" charset="-122"/>
                <a:cs typeface="+mn-ea"/>
              </a:rPr>
              <a:t>年五次修订</a:t>
            </a:r>
            <a:r>
              <a:rPr lang="zh-CN" altLang="en-US" kern="0" dirty="0" smtClean="0">
                <a:latin typeface="Arial" panose="020B0604020202020204"/>
                <a:ea typeface="微软雅黑" panose="020B0503020204020204" pitchFamily="34" charset="-122"/>
                <a:cs typeface="+mn-ea"/>
              </a:rPr>
              <a:t>。</a:t>
            </a:r>
            <a:endParaRPr lang="en-US" altLang="zh-CN" kern="0" dirty="0">
              <a:latin typeface="Arial" panose="020B0604020202020204"/>
              <a:ea typeface="微软雅黑" panose="020B0503020204020204" pitchFamily="34" charset="-122"/>
              <a:cs typeface="+mn-ea"/>
            </a:endParaRPr>
          </a:p>
        </p:txBody>
      </p:sp>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134465"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zh-CN" sz="2800" b="1" dirty="0">
                <a:ln cmpd="sng">
                  <a:noFill/>
                  <a:prstDash val="solid"/>
                </a:ln>
                <a:solidFill>
                  <a:schemeClr val="accent1"/>
                </a:solidFill>
                <a:latin typeface="微软雅黑" panose="020B0503020204020204" pitchFamily="34" charset="-122"/>
                <a:ea typeface="微软雅黑" panose="020B0503020204020204" pitchFamily="34" charset="-122"/>
              </a:rPr>
              <a:t>《</a:t>
            </a:r>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中华人民共和国宪法</a:t>
            </a:r>
            <a:r>
              <a:rPr lang="en-US" altLang="zh-CN" sz="2800" b="1" dirty="0">
                <a:ln cmpd="sng">
                  <a:noFill/>
                  <a:prstDash val="solid"/>
                </a:ln>
                <a:solidFill>
                  <a:schemeClr val="accent1"/>
                </a:solidFill>
                <a:latin typeface="微软雅黑" panose="020B0503020204020204" pitchFamily="34" charset="-122"/>
                <a:ea typeface="微软雅黑" panose="020B0503020204020204" pitchFamily="34" charset="-122"/>
              </a:rPr>
              <a:t>》</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504854" y="1173614"/>
            <a:ext cx="3182292" cy="649935"/>
            <a:chOff x="3729419" y="1249814"/>
            <a:chExt cx="3182292" cy="649935"/>
          </a:xfrm>
        </p:grpSpPr>
        <p:grpSp>
          <p:nvGrpSpPr>
            <p:cNvPr id="28" name="组合 27"/>
            <p:cNvGrpSpPr/>
            <p:nvPr/>
          </p:nvGrpSpPr>
          <p:grpSpPr>
            <a:xfrm>
              <a:off x="3729419" y="1263151"/>
              <a:ext cx="3182292" cy="636598"/>
              <a:chOff x="3729419" y="1263151"/>
              <a:chExt cx="3182292" cy="636598"/>
            </a:xfrm>
          </p:grpSpPr>
          <p:grpSp>
            <p:nvGrpSpPr>
              <p:cNvPr id="30" name="组合 29"/>
              <p:cNvGrpSpPr/>
              <p:nvPr/>
            </p:nvGrpSpPr>
            <p:grpSpPr>
              <a:xfrm flipH="1">
                <a:off x="6373549" y="1408005"/>
                <a:ext cx="538162" cy="491744"/>
                <a:chOff x="5281049" y="1408005"/>
                <a:chExt cx="538162" cy="491744"/>
              </a:xfrm>
            </p:grpSpPr>
            <p:sp>
              <p:nvSpPr>
                <p:cNvPr id="35" name="任意多边形 34"/>
                <p:cNvSpPr/>
                <p:nvPr/>
              </p:nvSpPr>
              <p:spPr>
                <a:xfrm>
                  <a:off x="528104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563194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3729419" y="1408005"/>
                <a:ext cx="538162" cy="491744"/>
                <a:chOff x="3729419" y="1408005"/>
                <a:chExt cx="538162" cy="491744"/>
              </a:xfrm>
            </p:grpSpPr>
            <p:sp>
              <p:nvSpPr>
                <p:cNvPr id="33" name="任意多边形 32"/>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矩形 31"/>
              <p:cNvSpPr/>
              <p:nvPr/>
            </p:nvSpPr>
            <p:spPr>
              <a:xfrm>
                <a:off x="4080310" y="1263151"/>
                <a:ext cx="2480510"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28"/>
            <p:cNvSpPr/>
            <p:nvPr/>
          </p:nvSpPr>
          <p:spPr>
            <a:xfrm>
              <a:off x="4225999" y="1249814"/>
              <a:ext cx="2189131" cy="535531"/>
            </a:xfrm>
            <a:prstGeom prst="rect">
              <a:avLst/>
            </a:prstGeom>
            <a:noFill/>
          </p:spPr>
          <p:txBody>
            <a:bodyPr wrap="square">
              <a:spAutoFit/>
            </a:bodyPr>
            <a:lstStyle/>
            <a:p>
              <a:pPr algn="ctr">
                <a:lnSpc>
                  <a:spcPct val="120000"/>
                </a:lnSpc>
              </a:pPr>
              <a:r>
                <a:rPr lang="zh-CN" altLang="en-US" sz="2400" b="1" spc="300" dirty="0">
                  <a:solidFill>
                    <a:schemeClr val="bg1"/>
                  </a:solidFill>
                  <a:latin typeface="微软雅黑" panose="020B0503020204020204" pitchFamily="34" charset="-122"/>
                  <a:ea typeface="微软雅黑" panose="020B0503020204020204" pitchFamily="34" charset="-122"/>
                  <a:cs typeface="+mn-ea"/>
                </a:rPr>
                <a:t>宪法的地位</a:t>
              </a:r>
              <a:endParaRPr lang="zh-CN" altLang="en-US" sz="2400" b="1" spc="300" dirty="0">
                <a:solidFill>
                  <a:schemeClr val="bg1"/>
                </a:solidFill>
                <a:latin typeface="微软雅黑" panose="020B0503020204020204" pitchFamily="34" charset="-122"/>
                <a:ea typeface="微软雅黑" panose="020B0503020204020204" pitchFamily="34" charset="-122"/>
                <a:cs typeface="+mn-ea"/>
              </a:endParaRPr>
            </a:p>
          </p:txBody>
        </p:sp>
      </p:grpSp>
      <p:sp>
        <p:nvSpPr>
          <p:cNvPr id="37" name="矩形 36"/>
          <p:cNvSpPr/>
          <p:nvPr/>
        </p:nvSpPr>
        <p:spPr>
          <a:xfrm>
            <a:off x="450055" y="2000485"/>
            <a:ext cx="11291889" cy="812530"/>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宪法是我国的根本大法，是治国安邦的总章程，是保持国家统一、民族团结、经济发展、社会进步和长治久安的法律基础，是中国共产党执政兴国、团结带领全国各族人民建设中国特色社会主义的法律保证。</a:t>
            </a:r>
            <a:endParaRPr lang="zh-CN" altLang="en-US" dirty="0">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629704" y="2992447"/>
            <a:ext cx="6543678" cy="553441"/>
            <a:chOff x="1555049" y="2947503"/>
            <a:chExt cx="6543678" cy="611595"/>
          </a:xfrm>
        </p:grpSpPr>
        <p:grpSp>
          <p:nvGrpSpPr>
            <p:cNvPr id="39" name="组合 38"/>
            <p:cNvGrpSpPr/>
            <p:nvPr/>
          </p:nvGrpSpPr>
          <p:grpSpPr>
            <a:xfrm>
              <a:off x="1555049" y="2947503"/>
              <a:ext cx="569983" cy="611595"/>
              <a:chOff x="3454576" y="3848100"/>
              <a:chExt cx="767642" cy="787400"/>
            </a:xfrm>
          </p:grpSpPr>
          <p:sp>
            <p:nvSpPr>
              <p:cNvPr id="43" name="矩形 42"/>
              <p:cNvSpPr/>
              <p:nvPr/>
            </p:nvSpPr>
            <p:spPr>
              <a:xfrm>
                <a:off x="3454576" y="3848100"/>
                <a:ext cx="767642" cy="7874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endParaRPr>
              </a:p>
            </p:txBody>
          </p:sp>
          <p:sp>
            <p:nvSpPr>
              <p:cNvPr id="44" name="矩形 43"/>
              <p:cNvSpPr/>
              <p:nvPr/>
            </p:nvSpPr>
            <p:spPr>
              <a:xfrm>
                <a:off x="3515426" y="3957174"/>
                <a:ext cx="645940" cy="569251"/>
              </a:xfrm>
              <a:prstGeom prst="rect">
                <a:avLst/>
              </a:prstGeom>
            </p:spPr>
            <p:txBody>
              <a:bodyPr wrap="none">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一</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162176" y="2947503"/>
              <a:ext cx="5936551" cy="611595"/>
              <a:chOff x="3824550" y="3848100"/>
              <a:chExt cx="6371601" cy="787401"/>
            </a:xfrm>
          </p:grpSpPr>
          <p:sp>
            <p:nvSpPr>
              <p:cNvPr id="41" name="矩形 40"/>
              <p:cNvSpPr/>
              <p:nvPr/>
            </p:nvSpPr>
            <p:spPr>
              <a:xfrm>
                <a:off x="3824550" y="3848100"/>
                <a:ext cx="6371600" cy="78740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42" name="矩形 41"/>
              <p:cNvSpPr/>
              <p:nvPr/>
            </p:nvSpPr>
            <p:spPr>
              <a:xfrm>
                <a:off x="3996001" y="3945225"/>
                <a:ext cx="6200150" cy="593152"/>
              </a:xfrm>
              <a:prstGeom prst="rect">
                <a:avLst/>
              </a:prstGeom>
            </p:spPr>
            <p:txBody>
              <a:bodyPr wrap="square">
                <a:spAutoFit/>
              </a:bodyPr>
              <a:lstStyle/>
              <a:p>
                <a:pPr>
                  <a:lnSpc>
                    <a:spcPct val="130000"/>
                  </a:lnSpc>
                </a:pPr>
                <a:r>
                  <a:rPr lang="zh-CN" altLang="en-US" kern="0" dirty="0">
                    <a:latin typeface="Arial" panose="020B0604020202020204" pitchFamily="34" charset="0"/>
                    <a:ea typeface="微软雅黑" panose="020B0503020204020204" pitchFamily="34" charset="-122"/>
                    <a:cs typeface="+mn-ea"/>
                  </a:rPr>
                  <a:t>宪法是其他法律的立法基础，其他法律是宪法的具体化</a:t>
                </a:r>
                <a:endParaRPr lang="zh-CN" altLang="en-US" kern="0" dirty="0">
                  <a:latin typeface="Arial" panose="020B0604020202020204" pitchFamily="34" charset="0"/>
                  <a:ea typeface="微软雅黑" panose="020B0503020204020204" pitchFamily="34" charset="-122"/>
                  <a:cs typeface="+mn-ea"/>
                </a:endParaRPr>
              </a:p>
            </p:txBody>
          </p:sp>
        </p:grpSp>
      </p:grpSp>
      <p:grpSp>
        <p:nvGrpSpPr>
          <p:cNvPr id="73" name="组合 72"/>
          <p:cNvGrpSpPr/>
          <p:nvPr/>
        </p:nvGrpSpPr>
        <p:grpSpPr>
          <a:xfrm>
            <a:off x="4629704" y="3686217"/>
            <a:ext cx="6543677" cy="553441"/>
            <a:chOff x="1555049" y="2947503"/>
            <a:chExt cx="6543677" cy="611595"/>
          </a:xfrm>
        </p:grpSpPr>
        <p:grpSp>
          <p:nvGrpSpPr>
            <p:cNvPr id="74" name="组合 73"/>
            <p:cNvGrpSpPr/>
            <p:nvPr/>
          </p:nvGrpSpPr>
          <p:grpSpPr>
            <a:xfrm>
              <a:off x="1555049" y="2947503"/>
              <a:ext cx="569983" cy="611595"/>
              <a:chOff x="3454576" y="3848100"/>
              <a:chExt cx="767642" cy="787400"/>
            </a:xfrm>
          </p:grpSpPr>
          <p:sp>
            <p:nvSpPr>
              <p:cNvPr id="78" name="矩形 77"/>
              <p:cNvSpPr/>
              <p:nvPr/>
            </p:nvSpPr>
            <p:spPr>
              <a:xfrm>
                <a:off x="3454576" y="3848100"/>
                <a:ext cx="767642" cy="7874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endParaRPr>
              </a:p>
            </p:txBody>
          </p:sp>
          <p:sp>
            <p:nvSpPr>
              <p:cNvPr id="79" name="矩形 78"/>
              <p:cNvSpPr/>
              <p:nvPr/>
            </p:nvSpPr>
            <p:spPr>
              <a:xfrm>
                <a:off x="3515426" y="3957174"/>
                <a:ext cx="645942" cy="569251"/>
              </a:xfrm>
              <a:prstGeom prst="rect">
                <a:avLst/>
              </a:prstGeom>
            </p:spPr>
            <p:txBody>
              <a:bodyPr wrap="none">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二</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2162176" y="2947503"/>
              <a:ext cx="5936550" cy="611595"/>
              <a:chOff x="3824550" y="3848100"/>
              <a:chExt cx="6371600" cy="787401"/>
            </a:xfrm>
          </p:grpSpPr>
          <p:sp>
            <p:nvSpPr>
              <p:cNvPr id="76" name="矩形 75"/>
              <p:cNvSpPr/>
              <p:nvPr/>
            </p:nvSpPr>
            <p:spPr>
              <a:xfrm>
                <a:off x="3824550" y="3848100"/>
                <a:ext cx="6371600" cy="78740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7" name="矩形 76"/>
              <p:cNvSpPr/>
              <p:nvPr/>
            </p:nvSpPr>
            <p:spPr>
              <a:xfrm>
                <a:off x="3996000" y="3919954"/>
                <a:ext cx="4832309" cy="643692"/>
              </a:xfrm>
              <a:prstGeom prst="rect">
                <a:avLst/>
              </a:prstGeom>
            </p:spPr>
            <p:txBody>
              <a:bodyPr wrap="square">
                <a:spAutoFit/>
              </a:bodyPr>
              <a:lstStyle/>
              <a:p>
                <a:pPr>
                  <a:lnSpc>
                    <a:spcPct val="130000"/>
                  </a:lnSpc>
                </a:pPr>
                <a:r>
                  <a:rPr lang="zh-CN" altLang="en-US" kern="0" dirty="0">
                    <a:latin typeface="Arial" panose="020B0604020202020204" pitchFamily="34" charset="0"/>
                    <a:ea typeface="微软雅黑" panose="020B0503020204020204" pitchFamily="34" charset="-122"/>
                    <a:cs typeface="+mn-ea"/>
                  </a:rPr>
                  <a:t>任何法律不得同宪法相抵触，否则无效</a:t>
                </a:r>
                <a:endParaRPr lang="zh-CN" altLang="en-US" kern="0" dirty="0">
                  <a:latin typeface="Arial" panose="020B0604020202020204" pitchFamily="34" charset="0"/>
                  <a:ea typeface="微软雅黑" panose="020B0503020204020204" pitchFamily="34" charset="-122"/>
                  <a:cs typeface="+mn-ea"/>
                </a:endParaRPr>
              </a:p>
            </p:txBody>
          </p:sp>
        </p:grpSp>
      </p:grpSp>
      <p:grpSp>
        <p:nvGrpSpPr>
          <p:cNvPr id="80" name="组合 79"/>
          <p:cNvGrpSpPr/>
          <p:nvPr/>
        </p:nvGrpSpPr>
        <p:grpSpPr>
          <a:xfrm>
            <a:off x="4629704" y="4379987"/>
            <a:ext cx="6543677" cy="553441"/>
            <a:chOff x="1555049" y="2947503"/>
            <a:chExt cx="6543677" cy="611595"/>
          </a:xfrm>
        </p:grpSpPr>
        <p:grpSp>
          <p:nvGrpSpPr>
            <p:cNvPr id="81" name="组合 80"/>
            <p:cNvGrpSpPr/>
            <p:nvPr/>
          </p:nvGrpSpPr>
          <p:grpSpPr>
            <a:xfrm>
              <a:off x="1555049" y="2947503"/>
              <a:ext cx="569983" cy="611595"/>
              <a:chOff x="3454576" y="3848100"/>
              <a:chExt cx="767642" cy="787400"/>
            </a:xfrm>
          </p:grpSpPr>
          <p:sp>
            <p:nvSpPr>
              <p:cNvPr id="85" name="矩形 84"/>
              <p:cNvSpPr/>
              <p:nvPr/>
            </p:nvSpPr>
            <p:spPr>
              <a:xfrm>
                <a:off x="3454576" y="3848100"/>
                <a:ext cx="767642" cy="7874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endParaRPr>
              </a:p>
            </p:txBody>
          </p:sp>
          <p:sp>
            <p:nvSpPr>
              <p:cNvPr id="86" name="矩形 85"/>
              <p:cNvSpPr/>
              <p:nvPr/>
            </p:nvSpPr>
            <p:spPr>
              <a:xfrm>
                <a:off x="3515426" y="3957174"/>
                <a:ext cx="645942" cy="569251"/>
              </a:xfrm>
              <a:prstGeom prst="rect">
                <a:avLst/>
              </a:prstGeom>
            </p:spPr>
            <p:txBody>
              <a:bodyPr wrap="none">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三</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2162176" y="2947503"/>
              <a:ext cx="5936550" cy="611595"/>
              <a:chOff x="3824550" y="3848100"/>
              <a:chExt cx="6371600" cy="787401"/>
            </a:xfrm>
          </p:grpSpPr>
          <p:sp>
            <p:nvSpPr>
              <p:cNvPr id="83" name="矩形 82"/>
              <p:cNvSpPr/>
              <p:nvPr/>
            </p:nvSpPr>
            <p:spPr>
              <a:xfrm>
                <a:off x="3824550" y="3848100"/>
                <a:ext cx="6371600" cy="78740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84" name="矩形 83"/>
              <p:cNvSpPr/>
              <p:nvPr/>
            </p:nvSpPr>
            <p:spPr>
              <a:xfrm>
                <a:off x="3995999" y="3919954"/>
                <a:ext cx="3630081" cy="643692"/>
              </a:xfrm>
              <a:prstGeom prst="rect">
                <a:avLst/>
              </a:prstGeom>
            </p:spPr>
            <p:txBody>
              <a:bodyPr wrap="square">
                <a:spAutoFit/>
              </a:bodyPr>
              <a:lstStyle/>
              <a:p>
                <a:pPr>
                  <a:lnSpc>
                    <a:spcPct val="130000"/>
                  </a:lnSpc>
                </a:pPr>
                <a:r>
                  <a:rPr lang="zh-CN" altLang="en-US" kern="0" dirty="0">
                    <a:latin typeface="Arial" panose="020B0604020202020204" pitchFamily="34" charset="0"/>
                    <a:ea typeface="微软雅黑" panose="020B0503020204020204" pitchFamily="34" charset="-122"/>
                    <a:cs typeface="+mn-ea"/>
                  </a:rPr>
                  <a:t>宪法是治国安邦的总章程</a:t>
                </a:r>
                <a:endParaRPr lang="zh-CN" altLang="en-US" kern="0" dirty="0">
                  <a:latin typeface="Arial" panose="020B0604020202020204" pitchFamily="34" charset="0"/>
                  <a:ea typeface="微软雅黑" panose="020B0503020204020204" pitchFamily="34" charset="-122"/>
                  <a:cs typeface="+mn-ea"/>
                </a:endParaRPr>
              </a:p>
            </p:txBody>
          </p:sp>
        </p:grpSp>
      </p:grpSp>
      <p:grpSp>
        <p:nvGrpSpPr>
          <p:cNvPr id="87" name="组合 86"/>
          <p:cNvGrpSpPr/>
          <p:nvPr/>
        </p:nvGrpSpPr>
        <p:grpSpPr>
          <a:xfrm>
            <a:off x="4629704" y="5073757"/>
            <a:ext cx="6543677" cy="553441"/>
            <a:chOff x="1555049" y="2947503"/>
            <a:chExt cx="6543677" cy="611595"/>
          </a:xfrm>
        </p:grpSpPr>
        <p:grpSp>
          <p:nvGrpSpPr>
            <p:cNvPr id="88" name="组合 87"/>
            <p:cNvGrpSpPr/>
            <p:nvPr/>
          </p:nvGrpSpPr>
          <p:grpSpPr>
            <a:xfrm>
              <a:off x="1555049" y="2947503"/>
              <a:ext cx="569983" cy="611595"/>
              <a:chOff x="3454576" y="3848100"/>
              <a:chExt cx="767642" cy="787400"/>
            </a:xfrm>
          </p:grpSpPr>
          <p:sp>
            <p:nvSpPr>
              <p:cNvPr id="92" name="矩形 91"/>
              <p:cNvSpPr/>
              <p:nvPr/>
            </p:nvSpPr>
            <p:spPr>
              <a:xfrm>
                <a:off x="3454576" y="3848100"/>
                <a:ext cx="767642" cy="7874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endParaRPr>
              </a:p>
            </p:txBody>
          </p:sp>
          <p:sp>
            <p:nvSpPr>
              <p:cNvPr id="93" name="矩形 92"/>
              <p:cNvSpPr/>
              <p:nvPr/>
            </p:nvSpPr>
            <p:spPr>
              <a:xfrm>
                <a:off x="3515426" y="3957174"/>
                <a:ext cx="645942" cy="569251"/>
              </a:xfrm>
              <a:prstGeom prst="rect">
                <a:avLst/>
              </a:prstGeom>
            </p:spPr>
            <p:txBody>
              <a:bodyPr wrap="none">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四</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2162176" y="2947503"/>
              <a:ext cx="5936550" cy="611595"/>
              <a:chOff x="3824550" y="3848100"/>
              <a:chExt cx="6371600" cy="787401"/>
            </a:xfrm>
          </p:grpSpPr>
          <p:sp>
            <p:nvSpPr>
              <p:cNvPr id="90" name="矩形 89"/>
              <p:cNvSpPr/>
              <p:nvPr/>
            </p:nvSpPr>
            <p:spPr>
              <a:xfrm>
                <a:off x="3824550" y="3848100"/>
                <a:ext cx="6371600" cy="78740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91" name="矩形 90"/>
              <p:cNvSpPr/>
              <p:nvPr/>
            </p:nvSpPr>
            <p:spPr>
              <a:xfrm>
                <a:off x="3995999" y="3919954"/>
                <a:ext cx="3098942" cy="643692"/>
              </a:xfrm>
              <a:prstGeom prst="rect">
                <a:avLst/>
              </a:prstGeom>
            </p:spPr>
            <p:txBody>
              <a:bodyPr wrap="square">
                <a:spAutoFit/>
              </a:bodyPr>
              <a:lstStyle/>
              <a:p>
                <a:pPr>
                  <a:lnSpc>
                    <a:spcPct val="130000"/>
                  </a:lnSpc>
                </a:pPr>
                <a:r>
                  <a:rPr lang="zh-CN" altLang="en-US" kern="0" dirty="0">
                    <a:latin typeface="Arial" panose="020B0604020202020204" pitchFamily="34" charset="0"/>
                    <a:ea typeface="微软雅黑" panose="020B0503020204020204" pitchFamily="34" charset="-122"/>
                    <a:cs typeface="+mn-ea"/>
                  </a:rPr>
                  <a:t>宪法是最高行为准则</a:t>
                </a:r>
                <a:endParaRPr lang="zh-CN" altLang="en-US" kern="0" dirty="0">
                  <a:latin typeface="Arial" panose="020B0604020202020204" pitchFamily="34" charset="0"/>
                  <a:ea typeface="微软雅黑" panose="020B0503020204020204" pitchFamily="34" charset="-122"/>
                  <a:cs typeface="+mn-ea"/>
                </a:endParaRPr>
              </a:p>
            </p:txBody>
          </p:sp>
        </p:grpSp>
      </p:grpSp>
      <p:grpSp>
        <p:nvGrpSpPr>
          <p:cNvPr id="94" name="组合 93"/>
          <p:cNvGrpSpPr/>
          <p:nvPr/>
        </p:nvGrpSpPr>
        <p:grpSpPr>
          <a:xfrm>
            <a:off x="4629704" y="5767529"/>
            <a:ext cx="6543677" cy="553441"/>
            <a:chOff x="1555049" y="2947503"/>
            <a:chExt cx="6543677" cy="611595"/>
          </a:xfrm>
        </p:grpSpPr>
        <p:grpSp>
          <p:nvGrpSpPr>
            <p:cNvPr id="95" name="组合 94"/>
            <p:cNvGrpSpPr/>
            <p:nvPr/>
          </p:nvGrpSpPr>
          <p:grpSpPr>
            <a:xfrm>
              <a:off x="1555049" y="2947503"/>
              <a:ext cx="569983" cy="611595"/>
              <a:chOff x="3454576" y="3848100"/>
              <a:chExt cx="767642" cy="787400"/>
            </a:xfrm>
          </p:grpSpPr>
          <p:sp>
            <p:nvSpPr>
              <p:cNvPr id="99" name="矩形 98"/>
              <p:cNvSpPr/>
              <p:nvPr/>
            </p:nvSpPr>
            <p:spPr>
              <a:xfrm>
                <a:off x="3454576" y="3848100"/>
                <a:ext cx="767642" cy="7874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endParaRPr>
              </a:p>
            </p:txBody>
          </p:sp>
          <p:sp>
            <p:nvSpPr>
              <p:cNvPr id="100" name="矩形 99"/>
              <p:cNvSpPr/>
              <p:nvPr/>
            </p:nvSpPr>
            <p:spPr>
              <a:xfrm>
                <a:off x="3515426" y="3957174"/>
                <a:ext cx="645942" cy="569251"/>
              </a:xfrm>
              <a:prstGeom prst="rect">
                <a:avLst/>
              </a:prstGeom>
            </p:spPr>
            <p:txBody>
              <a:bodyPr wrap="none">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五</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2162176" y="2947503"/>
              <a:ext cx="5936550" cy="611595"/>
              <a:chOff x="3824550" y="3848100"/>
              <a:chExt cx="6371600" cy="787401"/>
            </a:xfrm>
          </p:grpSpPr>
          <p:sp>
            <p:nvSpPr>
              <p:cNvPr id="97" name="矩形 96"/>
              <p:cNvSpPr/>
              <p:nvPr/>
            </p:nvSpPr>
            <p:spPr>
              <a:xfrm>
                <a:off x="3824550" y="3848100"/>
                <a:ext cx="6371600" cy="78740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98" name="矩形 97"/>
              <p:cNvSpPr/>
              <p:nvPr/>
            </p:nvSpPr>
            <p:spPr>
              <a:xfrm>
                <a:off x="3995999" y="3919954"/>
                <a:ext cx="2933846" cy="643692"/>
              </a:xfrm>
              <a:prstGeom prst="rect">
                <a:avLst/>
              </a:prstGeom>
            </p:spPr>
            <p:txBody>
              <a:bodyPr wrap="square">
                <a:spAutoFit/>
              </a:bodyPr>
              <a:lstStyle/>
              <a:p>
                <a:pPr>
                  <a:lnSpc>
                    <a:spcPct val="130000"/>
                  </a:lnSpc>
                </a:pPr>
                <a:r>
                  <a:rPr lang="zh-CN" altLang="en-US" kern="0" dirty="0">
                    <a:latin typeface="Arial" panose="020B0604020202020204" pitchFamily="34" charset="0"/>
                    <a:ea typeface="微软雅黑" panose="020B0503020204020204" pitchFamily="34" charset="-122"/>
                    <a:cs typeface="+mn-ea"/>
                  </a:rPr>
                  <a:t>宪法是国家的根本法</a:t>
                </a:r>
                <a:endParaRPr lang="zh-CN" altLang="en-US" kern="0" dirty="0">
                  <a:latin typeface="Arial" panose="020B0604020202020204" pitchFamily="34" charset="0"/>
                  <a:ea typeface="微软雅黑" panose="020B0503020204020204" pitchFamily="34" charset="-122"/>
                  <a:cs typeface="+mn-ea"/>
                </a:endParaRPr>
              </a:p>
            </p:txBody>
          </p:sp>
        </p:grpSp>
      </p:grpSp>
      <p:grpSp>
        <p:nvGrpSpPr>
          <p:cNvPr id="101" name="组合 100"/>
          <p:cNvGrpSpPr/>
          <p:nvPr/>
        </p:nvGrpSpPr>
        <p:grpSpPr>
          <a:xfrm>
            <a:off x="1107298" y="3498411"/>
            <a:ext cx="2316594" cy="2316594"/>
            <a:chOff x="990600" y="2904277"/>
            <a:chExt cx="2316594" cy="2316594"/>
          </a:xfrm>
        </p:grpSpPr>
        <p:sp>
          <p:nvSpPr>
            <p:cNvPr id="102" name="椭圆 101"/>
            <p:cNvSpPr/>
            <p:nvPr/>
          </p:nvSpPr>
          <p:spPr>
            <a:xfrm>
              <a:off x="990600" y="2904277"/>
              <a:ext cx="2316594" cy="231659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1261580" y="3425477"/>
              <a:ext cx="1774635" cy="1224118"/>
            </a:xfrm>
            <a:prstGeom prst="rect">
              <a:avLst/>
            </a:prstGeom>
          </p:spPr>
          <p:txBody>
            <a:bodyPr wrap="square">
              <a:spAutoFit/>
            </a:bodyPr>
            <a:lstStyle/>
            <a:p>
              <a:pPr algn="ctr">
                <a:lnSpc>
                  <a:spcPct val="120000"/>
                </a:lnSpc>
              </a:pPr>
              <a:r>
                <a:rPr lang="zh-CN" altLang="en-US" sz="3200" b="1" spc="300" dirty="0">
                  <a:solidFill>
                    <a:srgbClr val="FEFDFD"/>
                  </a:solidFill>
                  <a:latin typeface="微软雅黑" panose="020B0503020204020204" pitchFamily="34" charset="-122"/>
                  <a:ea typeface="微软雅黑" panose="020B0503020204020204" pitchFamily="34" charset="-122"/>
                </a:rPr>
                <a:t>宪法的地位</a:t>
              </a:r>
              <a:endParaRPr lang="zh-CN" altLang="en-US" sz="3200" b="1" spc="300" dirty="0">
                <a:solidFill>
                  <a:srgbClr val="FEFDFD"/>
                </a:solidFill>
                <a:latin typeface="微软雅黑" panose="020B0503020204020204" pitchFamily="34" charset="-122"/>
                <a:ea typeface="微软雅黑" panose="020B0503020204020204" pitchFamily="34" charset="-122"/>
              </a:endParaRPr>
            </a:p>
          </p:txBody>
        </p:sp>
        <p:sp>
          <p:nvSpPr>
            <p:cNvPr id="104" name="椭圆 103"/>
            <p:cNvSpPr/>
            <p:nvPr/>
          </p:nvSpPr>
          <p:spPr>
            <a:xfrm>
              <a:off x="1088279" y="3001956"/>
              <a:ext cx="2121236" cy="2121236"/>
            </a:xfrm>
            <a:prstGeom prst="ellipse">
              <a:avLst/>
            </a:prstGeom>
            <a:noFill/>
            <a:ln w="15875">
              <a:solidFill>
                <a:srgbClr val="FEFDF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7" name="直接箭头连接符 106"/>
          <p:cNvCxnSpPr>
            <a:stCxn id="102" idx="6"/>
            <a:endCxn id="43" idx="1"/>
          </p:cNvCxnSpPr>
          <p:nvPr/>
        </p:nvCxnSpPr>
        <p:spPr>
          <a:xfrm flipV="1">
            <a:off x="3423892" y="3269168"/>
            <a:ext cx="1205812" cy="1387540"/>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10" name="直接箭头连接符 109"/>
          <p:cNvCxnSpPr>
            <a:stCxn id="102" idx="6"/>
            <a:endCxn id="78" idx="1"/>
          </p:cNvCxnSpPr>
          <p:nvPr/>
        </p:nvCxnSpPr>
        <p:spPr>
          <a:xfrm flipV="1">
            <a:off x="3423892" y="3962938"/>
            <a:ext cx="1205812" cy="693770"/>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13" name="直接箭头连接符 112"/>
          <p:cNvCxnSpPr>
            <a:stCxn id="102" idx="6"/>
            <a:endCxn id="85" idx="1"/>
          </p:cNvCxnSpPr>
          <p:nvPr/>
        </p:nvCxnSpPr>
        <p:spPr>
          <a:xfrm>
            <a:off x="3423892" y="4656708"/>
            <a:ext cx="1205812" cy="0"/>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16" name="直接箭头连接符 115"/>
          <p:cNvCxnSpPr>
            <a:stCxn id="102" idx="6"/>
            <a:endCxn id="92" idx="1"/>
          </p:cNvCxnSpPr>
          <p:nvPr/>
        </p:nvCxnSpPr>
        <p:spPr>
          <a:xfrm>
            <a:off x="3423892" y="4656708"/>
            <a:ext cx="1205812" cy="693770"/>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a:stCxn id="102" idx="6"/>
            <a:endCxn id="99" idx="1"/>
          </p:cNvCxnSpPr>
          <p:nvPr/>
        </p:nvCxnSpPr>
        <p:spPr>
          <a:xfrm>
            <a:off x="3423892" y="4656708"/>
            <a:ext cx="1205812" cy="1387542"/>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1000"/>
                                        <p:tgtEl>
                                          <p:spTgt spid="27"/>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anim calcmode="lin" valueType="num">
                                      <p:cBhvr>
                                        <p:cTn id="12" dur="500" fill="hold"/>
                                        <p:tgtEl>
                                          <p:spTgt spid="37"/>
                                        </p:tgtEl>
                                        <p:attrNameLst>
                                          <p:attrName>ppt_x</p:attrName>
                                        </p:attrNameLst>
                                      </p:cBhvr>
                                      <p:tavLst>
                                        <p:tav tm="0">
                                          <p:val>
                                            <p:strVal val="#ppt_x"/>
                                          </p:val>
                                        </p:tav>
                                        <p:tav tm="100000">
                                          <p:val>
                                            <p:strVal val="#ppt_x"/>
                                          </p:val>
                                        </p:tav>
                                      </p:tavLst>
                                    </p:anim>
                                    <p:anim calcmode="lin" valueType="num">
                                      <p:cBhvr>
                                        <p:cTn id="13" dur="500" fill="hold"/>
                                        <p:tgtEl>
                                          <p:spTgt spid="3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p:cTn id="17" dur="500" fill="hold"/>
                                        <p:tgtEl>
                                          <p:spTgt spid="101"/>
                                        </p:tgtEl>
                                        <p:attrNameLst>
                                          <p:attrName>ppt_w</p:attrName>
                                        </p:attrNameLst>
                                      </p:cBhvr>
                                      <p:tavLst>
                                        <p:tav tm="0">
                                          <p:val>
                                            <p:fltVal val="0"/>
                                          </p:val>
                                        </p:tav>
                                        <p:tav tm="100000">
                                          <p:val>
                                            <p:strVal val="#ppt_w"/>
                                          </p:val>
                                        </p:tav>
                                      </p:tavLst>
                                    </p:anim>
                                    <p:anim calcmode="lin" valueType="num">
                                      <p:cBhvr>
                                        <p:cTn id="18" dur="500" fill="hold"/>
                                        <p:tgtEl>
                                          <p:spTgt spid="101"/>
                                        </p:tgtEl>
                                        <p:attrNameLst>
                                          <p:attrName>ppt_h</p:attrName>
                                        </p:attrNameLst>
                                      </p:cBhvr>
                                      <p:tavLst>
                                        <p:tav tm="0">
                                          <p:val>
                                            <p:fltVal val="0"/>
                                          </p:val>
                                        </p:tav>
                                        <p:tav tm="100000">
                                          <p:val>
                                            <p:strVal val="#ppt_h"/>
                                          </p:val>
                                        </p:tav>
                                      </p:tavLst>
                                    </p:anim>
                                    <p:animEffect transition="in" filter="fade">
                                      <p:cBhvr>
                                        <p:cTn id="19" dur="500"/>
                                        <p:tgtEl>
                                          <p:spTgt spid="10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wipe(left)">
                                      <p:cBhvr>
                                        <p:cTn id="23" dur="500"/>
                                        <p:tgtEl>
                                          <p:spTgt spid="107"/>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1+#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10"/>
                                        </p:tgtEl>
                                        <p:attrNameLst>
                                          <p:attrName>style.visibility</p:attrName>
                                        </p:attrNameLst>
                                      </p:cBhvr>
                                      <p:to>
                                        <p:strVal val="visible"/>
                                      </p:to>
                                    </p:set>
                                    <p:animEffect transition="in" filter="wipe(left)">
                                      <p:cBhvr>
                                        <p:cTn id="32" dur="500"/>
                                        <p:tgtEl>
                                          <p:spTgt spid="110"/>
                                        </p:tgtEl>
                                      </p:cBhvr>
                                    </p:animEffect>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additive="base">
                                        <p:cTn id="36" dur="500" fill="hold"/>
                                        <p:tgtEl>
                                          <p:spTgt spid="73"/>
                                        </p:tgtEl>
                                        <p:attrNameLst>
                                          <p:attrName>ppt_x</p:attrName>
                                        </p:attrNameLst>
                                      </p:cBhvr>
                                      <p:tavLst>
                                        <p:tav tm="0">
                                          <p:val>
                                            <p:strVal val="1+#ppt_w/2"/>
                                          </p:val>
                                        </p:tav>
                                        <p:tav tm="100000">
                                          <p:val>
                                            <p:strVal val="#ppt_x"/>
                                          </p:val>
                                        </p:tav>
                                      </p:tavLst>
                                    </p:anim>
                                    <p:anim calcmode="lin" valueType="num">
                                      <p:cBhvr additive="base">
                                        <p:cTn id="37" dur="500" fill="hold"/>
                                        <p:tgtEl>
                                          <p:spTgt spid="73"/>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113"/>
                                        </p:tgtEl>
                                        <p:attrNameLst>
                                          <p:attrName>style.visibility</p:attrName>
                                        </p:attrNameLst>
                                      </p:cBhvr>
                                      <p:to>
                                        <p:strVal val="visible"/>
                                      </p:to>
                                    </p:set>
                                    <p:animEffect transition="in" filter="wipe(left)">
                                      <p:cBhvr>
                                        <p:cTn id="41" dur="500"/>
                                        <p:tgtEl>
                                          <p:spTgt spid="113"/>
                                        </p:tgtEl>
                                      </p:cBhvr>
                                    </p:animEffect>
                                  </p:childTnLst>
                                </p:cTn>
                              </p:par>
                            </p:childTnLst>
                          </p:cTn>
                        </p:par>
                        <p:par>
                          <p:cTn id="42" fill="hold">
                            <p:stCondLst>
                              <p:cond delay="4500"/>
                            </p:stCondLst>
                            <p:childTnLst>
                              <p:par>
                                <p:cTn id="43" presetID="2" presetClass="entr" presetSubtype="2"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 calcmode="lin" valueType="num">
                                      <p:cBhvr additive="base">
                                        <p:cTn id="45" dur="500" fill="hold"/>
                                        <p:tgtEl>
                                          <p:spTgt spid="80"/>
                                        </p:tgtEl>
                                        <p:attrNameLst>
                                          <p:attrName>ppt_x</p:attrName>
                                        </p:attrNameLst>
                                      </p:cBhvr>
                                      <p:tavLst>
                                        <p:tav tm="0">
                                          <p:val>
                                            <p:strVal val="1+#ppt_w/2"/>
                                          </p:val>
                                        </p:tav>
                                        <p:tav tm="100000">
                                          <p:val>
                                            <p:strVal val="#ppt_x"/>
                                          </p:val>
                                        </p:tav>
                                      </p:tavLst>
                                    </p:anim>
                                    <p:anim calcmode="lin" valueType="num">
                                      <p:cBhvr additive="base">
                                        <p:cTn id="46" dur="500" fill="hold"/>
                                        <p:tgtEl>
                                          <p:spTgt spid="80"/>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16"/>
                                        </p:tgtEl>
                                        <p:attrNameLst>
                                          <p:attrName>style.visibility</p:attrName>
                                        </p:attrNameLst>
                                      </p:cBhvr>
                                      <p:to>
                                        <p:strVal val="visible"/>
                                      </p:to>
                                    </p:set>
                                    <p:animEffect transition="in" filter="wipe(left)">
                                      <p:cBhvr>
                                        <p:cTn id="50" dur="500"/>
                                        <p:tgtEl>
                                          <p:spTgt spid="116"/>
                                        </p:tgtEl>
                                      </p:cBhvr>
                                    </p:animEffect>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87"/>
                                        </p:tgtEl>
                                        <p:attrNameLst>
                                          <p:attrName>style.visibility</p:attrName>
                                        </p:attrNameLst>
                                      </p:cBhvr>
                                      <p:to>
                                        <p:strVal val="visible"/>
                                      </p:to>
                                    </p:set>
                                    <p:anim calcmode="lin" valueType="num">
                                      <p:cBhvr additive="base">
                                        <p:cTn id="54" dur="500" fill="hold"/>
                                        <p:tgtEl>
                                          <p:spTgt spid="87"/>
                                        </p:tgtEl>
                                        <p:attrNameLst>
                                          <p:attrName>ppt_x</p:attrName>
                                        </p:attrNameLst>
                                      </p:cBhvr>
                                      <p:tavLst>
                                        <p:tav tm="0">
                                          <p:val>
                                            <p:strVal val="1+#ppt_w/2"/>
                                          </p:val>
                                        </p:tav>
                                        <p:tav tm="100000">
                                          <p:val>
                                            <p:strVal val="#ppt_x"/>
                                          </p:val>
                                        </p:tav>
                                      </p:tavLst>
                                    </p:anim>
                                    <p:anim calcmode="lin" valueType="num">
                                      <p:cBhvr additive="base">
                                        <p:cTn id="55" dur="500" fill="hold"/>
                                        <p:tgtEl>
                                          <p:spTgt spid="87"/>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wipe(left)">
                                      <p:cBhvr>
                                        <p:cTn id="59" dur="500"/>
                                        <p:tgtEl>
                                          <p:spTgt spid="121"/>
                                        </p:tgtEl>
                                      </p:cBhvr>
                                    </p:animEffect>
                                  </p:childTnLst>
                                </p:cTn>
                              </p:par>
                            </p:childTnLst>
                          </p:cTn>
                        </p:par>
                        <p:par>
                          <p:cTn id="60" fill="hold">
                            <p:stCondLst>
                              <p:cond delay="6500"/>
                            </p:stCondLst>
                            <p:childTnLst>
                              <p:par>
                                <p:cTn id="61" presetID="2" presetClass="entr" presetSubtype="2" fill="hold"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additive="base">
                                        <p:cTn id="63" dur="500" fill="hold"/>
                                        <p:tgtEl>
                                          <p:spTgt spid="94"/>
                                        </p:tgtEl>
                                        <p:attrNameLst>
                                          <p:attrName>ppt_x</p:attrName>
                                        </p:attrNameLst>
                                      </p:cBhvr>
                                      <p:tavLst>
                                        <p:tav tm="0">
                                          <p:val>
                                            <p:strVal val="1+#ppt_w/2"/>
                                          </p:val>
                                        </p:tav>
                                        <p:tav tm="100000">
                                          <p:val>
                                            <p:strVal val="#ppt_x"/>
                                          </p:val>
                                        </p:tav>
                                      </p:tavLst>
                                    </p:anim>
                                    <p:anim calcmode="lin" valueType="num">
                                      <p:cBhvr additive="base">
                                        <p:cTn id="64"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134465"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zh-CN" sz="2800" b="1" dirty="0">
                <a:ln cmpd="sng">
                  <a:noFill/>
                  <a:prstDash val="solid"/>
                </a:ln>
                <a:solidFill>
                  <a:schemeClr val="accent1"/>
                </a:solidFill>
                <a:latin typeface="微软雅黑" panose="020B0503020204020204" pitchFamily="34" charset="-122"/>
                <a:ea typeface="微软雅黑" panose="020B0503020204020204" pitchFamily="34" charset="-122"/>
              </a:rPr>
              <a:t>《</a:t>
            </a:r>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中华人民共和国宪法</a:t>
            </a:r>
            <a:r>
              <a:rPr lang="en-US" altLang="zh-CN" sz="2800" b="1" dirty="0">
                <a:ln cmpd="sng">
                  <a:noFill/>
                  <a:prstDash val="solid"/>
                </a:ln>
                <a:solidFill>
                  <a:schemeClr val="accent1"/>
                </a:solidFill>
                <a:latin typeface="微软雅黑" panose="020B0503020204020204" pitchFamily="34" charset="-122"/>
                <a:ea typeface="微软雅黑" panose="020B0503020204020204" pitchFamily="34" charset="-122"/>
              </a:rPr>
              <a:t>》</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504854" y="1453014"/>
            <a:ext cx="3182292" cy="649935"/>
            <a:chOff x="3729419" y="1249814"/>
            <a:chExt cx="3182292" cy="649935"/>
          </a:xfrm>
        </p:grpSpPr>
        <p:grpSp>
          <p:nvGrpSpPr>
            <p:cNvPr id="32" name="组合 31"/>
            <p:cNvGrpSpPr/>
            <p:nvPr/>
          </p:nvGrpSpPr>
          <p:grpSpPr>
            <a:xfrm>
              <a:off x="3729419" y="1263151"/>
              <a:ext cx="3182292" cy="636598"/>
              <a:chOff x="3729419" y="1263151"/>
              <a:chExt cx="3182292" cy="636598"/>
            </a:xfrm>
          </p:grpSpPr>
          <p:grpSp>
            <p:nvGrpSpPr>
              <p:cNvPr id="34" name="组合 33"/>
              <p:cNvGrpSpPr/>
              <p:nvPr/>
            </p:nvGrpSpPr>
            <p:grpSpPr>
              <a:xfrm flipH="1">
                <a:off x="6373549" y="1408005"/>
                <a:ext cx="538162" cy="491744"/>
                <a:chOff x="5281049" y="1408005"/>
                <a:chExt cx="538162" cy="491744"/>
              </a:xfrm>
            </p:grpSpPr>
            <p:sp>
              <p:nvSpPr>
                <p:cNvPr id="39" name="任意多边形 38"/>
                <p:cNvSpPr/>
                <p:nvPr/>
              </p:nvSpPr>
              <p:spPr>
                <a:xfrm>
                  <a:off x="528104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63194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3729419" y="1408005"/>
                <a:ext cx="538162" cy="491744"/>
                <a:chOff x="3729419" y="1408005"/>
                <a:chExt cx="538162" cy="491744"/>
              </a:xfrm>
            </p:grpSpPr>
            <p:sp>
              <p:nvSpPr>
                <p:cNvPr id="37" name="任意多边形 36"/>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4080310" y="1263151"/>
                <a:ext cx="2480510"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4225999" y="1249814"/>
              <a:ext cx="2189131" cy="497957"/>
            </a:xfrm>
            <a:prstGeom prst="rect">
              <a:avLst/>
            </a:prstGeom>
            <a:noFill/>
          </p:spPr>
          <p:txBody>
            <a:bodyPr wrap="square">
              <a:spAutoFit/>
            </a:bodyPr>
            <a:lstStyle/>
            <a:p>
              <a:pPr algn="ctr">
                <a:lnSpc>
                  <a:spcPct val="120000"/>
                </a:lnSpc>
              </a:pPr>
              <a:r>
                <a:rPr lang="zh-CN" altLang="en-US" sz="2400" b="1" spc="300" dirty="0">
                  <a:solidFill>
                    <a:schemeClr val="bg1"/>
                  </a:solidFill>
                  <a:latin typeface="微软雅黑" panose="020B0503020204020204" pitchFamily="34" charset="-122"/>
                  <a:ea typeface="微软雅黑" panose="020B0503020204020204" pitchFamily="34" charset="-122"/>
                  <a:cs typeface="+mn-ea"/>
                </a:rPr>
                <a:t>宪法的作用</a:t>
              </a:r>
              <a:endParaRPr lang="zh-CN" altLang="en-US" sz="2400" b="1" spc="3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42" name="组合 41"/>
          <p:cNvGrpSpPr/>
          <p:nvPr/>
        </p:nvGrpSpPr>
        <p:grpSpPr>
          <a:xfrm>
            <a:off x="2513012" y="2496068"/>
            <a:ext cx="7165976" cy="695796"/>
            <a:chOff x="2513012" y="2381768"/>
            <a:chExt cx="7165976" cy="695796"/>
          </a:xfrm>
        </p:grpSpPr>
        <p:sp>
          <p:nvSpPr>
            <p:cNvPr id="16" name="圆角矩形 15"/>
            <p:cNvSpPr/>
            <p:nvPr/>
          </p:nvSpPr>
          <p:spPr>
            <a:xfrm>
              <a:off x="2513012" y="2381768"/>
              <a:ext cx="7165976" cy="69579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183618" y="2514223"/>
              <a:ext cx="6468736" cy="430887"/>
            </a:xfrm>
            <a:prstGeom prst="rect">
              <a:avLst/>
            </a:prstGeom>
            <a:noFill/>
          </p:spPr>
          <p:txBody>
            <a:bodyPr wrap="square">
              <a:spAutoFit/>
            </a:bodyPr>
            <a:lstStyle/>
            <a:p>
              <a:r>
                <a:rPr lang="zh-CN" altLang="en-US" sz="2200" dirty="0">
                  <a:solidFill>
                    <a:srgbClr val="FEFDFD"/>
                  </a:solidFill>
                  <a:latin typeface="微软雅黑" panose="020B0503020204020204" pitchFamily="34" charset="-122"/>
                  <a:ea typeface="微软雅黑" panose="020B0503020204020204" pitchFamily="34" charset="-122"/>
                  <a:cs typeface="+mn-ea"/>
                </a:rPr>
                <a:t>宪法保障了我国的改革开放和社会主义现代化建设</a:t>
              </a:r>
              <a:endParaRPr lang="en-US" altLang="zh-CN" sz="2200" dirty="0">
                <a:solidFill>
                  <a:srgbClr val="FEFDFD"/>
                </a:solidFill>
                <a:latin typeface="微软雅黑" panose="020B0503020204020204" pitchFamily="34" charset="-122"/>
                <a:ea typeface="微软雅黑" panose="020B0503020204020204" pitchFamily="34" charset="-122"/>
                <a:cs typeface="+mn-ea"/>
              </a:endParaRPr>
            </a:p>
          </p:txBody>
        </p:sp>
        <p:grpSp>
          <p:nvGrpSpPr>
            <p:cNvPr id="3" name="组合 2"/>
            <p:cNvGrpSpPr/>
            <p:nvPr/>
          </p:nvGrpSpPr>
          <p:grpSpPr>
            <a:xfrm>
              <a:off x="2647696" y="2515730"/>
              <a:ext cx="427872" cy="427872"/>
              <a:chOff x="2647696" y="2515730"/>
              <a:chExt cx="427872" cy="427872"/>
            </a:xfrm>
          </p:grpSpPr>
          <p:sp>
            <p:nvSpPr>
              <p:cNvPr id="41" name="椭圆 40"/>
              <p:cNvSpPr/>
              <p:nvPr/>
            </p:nvSpPr>
            <p:spPr>
              <a:xfrm>
                <a:off x="2647696" y="2515730"/>
                <a:ext cx="427872" cy="42787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681911" y="2549945"/>
                <a:ext cx="359442" cy="3594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3" name="组合 42"/>
          <p:cNvGrpSpPr/>
          <p:nvPr/>
        </p:nvGrpSpPr>
        <p:grpSpPr>
          <a:xfrm>
            <a:off x="2513012" y="3421337"/>
            <a:ext cx="7165976" cy="695796"/>
            <a:chOff x="2513012" y="2381768"/>
            <a:chExt cx="7165976" cy="695796"/>
          </a:xfrm>
        </p:grpSpPr>
        <p:sp>
          <p:nvSpPr>
            <p:cNvPr id="44" name="圆角矩形 43"/>
            <p:cNvSpPr/>
            <p:nvPr/>
          </p:nvSpPr>
          <p:spPr>
            <a:xfrm>
              <a:off x="2513012" y="2381768"/>
              <a:ext cx="7165976" cy="69579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3183618" y="2514223"/>
              <a:ext cx="6468736" cy="430887"/>
            </a:xfrm>
            <a:prstGeom prst="rect">
              <a:avLst/>
            </a:prstGeom>
            <a:noFill/>
          </p:spPr>
          <p:txBody>
            <a:bodyPr wrap="square">
              <a:spAutoFit/>
            </a:bodyPr>
            <a:lstStyle/>
            <a:p>
              <a:r>
                <a:rPr lang="zh-CN" altLang="en-US" sz="2200" dirty="0">
                  <a:solidFill>
                    <a:srgbClr val="FEFDFD"/>
                  </a:solidFill>
                  <a:latin typeface="微软雅黑" panose="020B0503020204020204" pitchFamily="34" charset="-122"/>
                  <a:ea typeface="微软雅黑" panose="020B0503020204020204" pitchFamily="34" charset="-122"/>
                  <a:cs typeface="+mn-ea"/>
                </a:rPr>
                <a:t>宪法促进了我国的社会主义民主建设</a:t>
              </a:r>
              <a:endParaRPr lang="en-US" altLang="zh-CN" sz="2200" dirty="0">
                <a:solidFill>
                  <a:srgbClr val="FEFDFD"/>
                </a:solidFill>
                <a:latin typeface="微软雅黑" panose="020B0503020204020204" pitchFamily="34" charset="-122"/>
                <a:ea typeface="微软雅黑" panose="020B0503020204020204" pitchFamily="34" charset="-122"/>
                <a:cs typeface="+mn-ea"/>
              </a:endParaRPr>
            </a:p>
          </p:txBody>
        </p:sp>
        <p:grpSp>
          <p:nvGrpSpPr>
            <p:cNvPr id="46" name="组合 45"/>
            <p:cNvGrpSpPr/>
            <p:nvPr/>
          </p:nvGrpSpPr>
          <p:grpSpPr>
            <a:xfrm>
              <a:off x="2647696" y="2515730"/>
              <a:ext cx="427872" cy="427872"/>
              <a:chOff x="2647696" y="2515730"/>
              <a:chExt cx="427872" cy="427872"/>
            </a:xfrm>
          </p:grpSpPr>
          <p:sp>
            <p:nvSpPr>
              <p:cNvPr id="47" name="椭圆 46"/>
              <p:cNvSpPr/>
              <p:nvPr/>
            </p:nvSpPr>
            <p:spPr>
              <a:xfrm>
                <a:off x="2647696" y="2515730"/>
                <a:ext cx="427872" cy="42787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2681911" y="2549945"/>
                <a:ext cx="359442" cy="3594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1" name="组合 60"/>
          <p:cNvGrpSpPr/>
          <p:nvPr/>
        </p:nvGrpSpPr>
        <p:grpSpPr>
          <a:xfrm>
            <a:off x="2513012" y="4346606"/>
            <a:ext cx="7165976" cy="695796"/>
            <a:chOff x="2513012" y="2381768"/>
            <a:chExt cx="7165976" cy="695796"/>
          </a:xfrm>
        </p:grpSpPr>
        <p:sp>
          <p:nvSpPr>
            <p:cNvPr id="62" name="圆角矩形 61"/>
            <p:cNvSpPr/>
            <p:nvPr/>
          </p:nvSpPr>
          <p:spPr>
            <a:xfrm>
              <a:off x="2513012" y="2381768"/>
              <a:ext cx="7165976" cy="69579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3183618" y="2514223"/>
              <a:ext cx="6468736" cy="430887"/>
            </a:xfrm>
            <a:prstGeom prst="rect">
              <a:avLst/>
            </a:prstGeom>
            <a:noFill/>
          </p:spPr>
          <p:txBody>
            <a:bodyPr wrap="square">
              <a:spAutoFit/>
            </a:bodyPr>
            <a:lstStyle/>
            <a:p>
              <a:r>
                <a:rPr lang="zh-CN" altLang="en-US" sz="2200" dirty="0">
                  <a:solidFill>
                    <a:srgbClr val="FEFDFD"/>
                  </a:solidFill>
                  <a:latin typeface="微软雅黑" panose="020B0503020204020204" pitchFamily="34" charset="-122"/>
                  <a:ea typeface="微软雅黑" panose="020B0503020204020204" pitchFamily="34" charset="-122"/>
                  <a:cs typeface="+mn-ea"/>
                </a:rPr>
                <a:t>宪法推动了我国的社会主义法制建设</a:t>
              </a:r>
              <a:endParaRPr lang="en-US" altLang="zh-CN" sz="2200" dirty="0">
                <a:solidFill>
                  <a:srgbClr val="FEFDFD"/>
                </a:solidFill>
                <a:latin typeface="微软雅黑" panose="020B0503020204020204" pitchFamily="34" charset="-122"/>
                <a:ea typeface="微软雅黑" panose="020B0503020204020204" pitchFamily="34" charset="-122"/>
                <a:cs typeface="+mn-ea"/>
              </a:endParaRPr>
            </a:p>
          </p:txBody>
        </p:sp>
        <p:grpSp>
          <p:nvGrpSpPr>
            <p:cNvPr id="64" name="组合 63"/>
            <p:cNvGrpSpPr/>
            <p:nvPr/>
          </p:nvGrpSpPr>
          <p:grpSpPr>
            <a:xfrm>
              <a:off x="2647696" y="2515730"/>
              <a:ext cx="427872" cy="427872"/>
              <a:chOff x="2647696" y="2515730"/>
              <a:chExt cx="427872" cy="427872"/>
            </a:xfrm>
          </p:grpSpPr>
          <p:sp>
            <p:nvSpPr>
              <p:cNvPr id="65" name="椭圆 64"/>
              <p:cNvSpPr/>
              <p:nvPr/>
            </p:nvSpPr>
            <p:spPr>
              <a:xfrm>
                <a:off x="2647696" y="2515730"/>
                <a:ext cx="427872" cy="42787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2681911" y="2549945"/>
                <a:ext cx="359442" cy="3594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p:cNvGrpSpPr/>
          <p:nvPr/>
        </p:nvGrpSpPr>
        <p:grpSpPr>
          <a:xfrm>
            <a:off x="2513012" y="5271874"/>
            <a:ext cx="7165976" cy="695796"/>
            <a:chOff x="2513012" y="2381768"/>
            <a:chExt cx="7165976" cy="695796"/>
          </a:xfrm>
        </p:grpSpPr>
        <p:sp>
          <p:nvSpPr>
            <p:cNvPr id="68" name="圆角矩形 67"/>
            <p:cNvSpPr/>
            <p:nvPr/>
          </p:nvSpPr>
          <p:spPr>
            <a:xfrm>
              <a:off x="2513012" y="2381768"/>
              <a:ext cx="7165976" cy="69579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3183618" y="2514223"/>
              <a:ext cx="6468736" cy="430887"/>
            </a:xfrm>
            <a:prstGeom prst="rect">
              <a:avLst/>
            </a:prstGeom>
            <a:noFill/>
          </p:spPr>
          <p:txBody>
            <a:bodyPr wrap="square">
              <a:spAutoFit/>
            </a:bodyPr>
            <a:lstStyle/>
            <a:p>
              <a:r>
                <a:rPr lang="zh-CN" altLang="en-US" sz="2200" dirty="0">
                  <a:solidFill>
                    <a:srgbClr val="FEFDFD"/>
                  </a:solidFill>
                  <a:latin typeface="微软雅黑" panose="020B0503020204020204" pitchFamily="34" charset="-122"/>
                  <a:ea typeface="微软雅黑" panose="020B0503020204020204" pitchFamily="34" charset="-122"/>
                  <a:cs typeface="+mn-ea"/>
                </a:rPr>
                <a:t>宪法促进了我国人权事业和各项社会事业的发展</a:t>
              </a:r>
              <a:endParaRPr lang="en-US" altLang="zh-CN" sz="2200" dirty="0">
                <a:solidFill>
                  <a:srgbClr val="FEFDFD"/>
                </a:solidFill>
                <a:latin typeface="微软雅黑" panose="020B0503020204020204" pitchFamily="34" charset="-122"/>
                <a:ea typeface="微软雅黑" panose="020B0503020204020204" pitchFamily="34" charset="-122"/>
                <a:cs typeface="+mn-ea"/>
              </a:endParaRPr>
            </a:p>
          </p:txBody>
        </p:sp>
        <p:grpSp>
          <p:nvGrpSpPr>
            <p:cNvPr id="70" name="组合 69"/>
            <p:cNvGrpSpPr/>
            <p:nvPr/>
          </p:nvGrpSpPr>
          <p:grpSpPr>
            <a:xfrm>
              <a:off x="2647696" y="2515730"/>
              <a:ext cx="427872" cy="427872"/>
              <a:chOff x="2647696" y="2515730"/>
              <a:chExt cx="427872" cy="427872"/>
            </a:xfrm>
          </p:grpSpPr>
          <p:sp>
            <p:nvSpPr>
              <p:cNvPr id="71" name="椭圆 70"/>
              <p:cNvSpPr/>
              <p:nvPr/>
            </p:nvSpPr>
            <p:spPr>
              <a:xfrm>
                <a:off x="2647696" y="2515730"/>
                <a:ext cx="427872" cy="42787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2681911" y="2549945"/>
                <a:ext cx="359442" cy="3594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 name="图片 1"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750" fill="hold"/>
                                        <p:tgtEl>
                                          <p:spTgt spid="42"/>
                                        </p:tgtEl>
                                        <p:attrNameLst>
                                          <p:attrName>ppt_x</p:attrName>
                                        </p:attrNameLst>
                                      </p:cBhvr>
                                      <p:tavLst>
                                        <p:tav tm="0">
                                          <p:val>
                                            <p:strVal val="1+#ppt_w/2"/>
                                          </p:val>
                                        </p:tav>
                                        <p:tav tm="100000">
                                          <p:val>
                                            <p:strVal val="#ppt_x"/>
                                          </p:val>
                                        </p:tav>
                                      </p:tavLst>
                                    </p:anim>
                                    <p:anim calcmode="lin" valueType="num">
                                      <p:cBhvr additive="base">
                                        <p:cTn id="12" dur="75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750" fill="hold"/>
                                        <p:tgtEl>
                                          <p:spTgt spid="43"/>
                                        </p:tgtEl>
                                        <p:attrNameLst>
                                          <p:attrName>ppt_x</p:attrName>
                                        </p:attrNameLst>
                                      </p:cBhvr>
                                      <p:tavLst>
                                        <p:tav tm="0">
                                          <p:val>
                                            <p:strVal val="1+#ppt_w/2"/>
                                          </p:val>
                                        </p:tav>
                                        <p:tav tm="100000">
                                          <p:val>
                                            <p:strVal val="#ppt_x"/>
                                          </p:val>
                                        </p:tav>
                                      </p:tavLst>
                                    </p:anim>
                                    <p:anim calcmode="lin" valueType="num">
                                      <p:cBhvr additive="base">
                                        <p:cTn id="16" dur="75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750" fill="hold"/>
                                        <p:tgtEl>
                                          <p:spTgt spid="61"/>
                                        </p:tgtEl>
                                        <p:attrNameLst>
                                          <p:attrName>ppt_x</p:attrName>
                                        </p:attrNameLst>
                                      </p:cBhvr>
                                      <p:tavLst>
                                        <p:tav tm="0">
                                          <p:val>
                                            <p:strVal val="1+#ppt_w/2"/>
                                          </p:val>
                                        </p:tav>
                                        <p:tav tm="100000">
                                          <p:val>
                                            <p:strVal val="#ppt_x"/>
                                          </p:val>
                                        </p:tav>
                                      </p:tavLst>
                                    </p:anim>
                                    <p:anim calcmode="lin" valueType="num">
                                      <p:cBhvr additive="base">
                                        <p:cTn id="20" dur="750" fill="hold"/>
                                        <p:tgtEl>
                                          <p:spTgt spid="61"/>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75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750" fill="hold"/>
                                        <p:tgtEl>
                                          <p:spTgt spid="67"/>
                                        </p:tgtEl>
                                        <p:attrNameLst>
                                          <p:attrName>ppt_x</p:attrName>
                                        </p:attrNameLst>
                                      </p:cBhvr>
                                      <p:tavLst>
                                        <p:tav tm="0">
                                          <p:val>
                                            <p:strVal val="1+#ppt_w/2"/>
                                          </p:val>
                                        </p:tav>
                                        <p:tav tm="100000">
                                          <p:val>
                                            <p:strVal val="#ppt_x"/>
                                          </p:val>
                                        </p:tav>
                                      </p:tavLst>
                                    </p:anim>
                                    <p:anim calcmode="lin" valueType="num">
                                      <p:cBhvr additive="base">
                                        <p:cTn id="24" dur="75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134465"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zh-CN" sz="2800" b="1" dirty="0">
                <a:ln cmpd="sng">
                  <a:noFill/>
                  <a:prstDash val="solid"/>
                </a:ln>
                <a:solidFill>
                  <a:schemeClr val="accent1"/>
                </a:solidFill>
                <a:latin typeface="微软雅黑" panose="020B0503020204020204" pitchFamily="34" charset="-122"/>
                <a:ea typeface="微软雅黑" panose="020B0503020204020204" pitchFamily="34" charset="-122"/>
              </a:rPr>
              <a:t>《</a:t>
            </a:r>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中华人民共和国宪法</a:t>
            </a:r>
            <a:r>
              <a:rPr lang="en-US" altLang="zh-CN" sz="2800" b="1" dirty="0">
                <a:ln cmpd="sng">
                  <a:noFill/>
                  <a:prstDash val="solid"/>
                </a:ln>
                <a:solidFill>
                  <a:schemeClr val="accent1"/>
                </a:solidFill>
                <a:latin typeface="微软雅黑" panose="020B0503020204020204" pitchFamily="34" charset="-122"/>
                <a:ea typeface="微软雅黑" panose="020B0503020204020204" pitchFamily="34" charset="-122"/>
              </a:rPr>
              <a:t>》</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3" name="矩形 2"/>
          <p:cNvSpPr/>
          <p:nvPr/>
        </p:nvSpPr>
        <p:spPr>
          <a:xfrm>
            <a:off x="4048124" y="2884249"/>
            <a:ext cx="7210425" cy="2308324"/>
          </a:xfrm>
          <a:prstGeom prst="rect">
            <a:avLst/>
          </a:prstGeom>
          <a:noFill/>
        </p:spPr>
        <p:txBody>
          <a:bodyPr wrap="square" rtlCol="0">
            <a:spAutoFit/>
          </a:bodyPr>
          <a:lstStyle/>
          <a:p>
            <a:pP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cs typeface="+mn-ea"/>
              </a:rPr>
              <a:t>        我宣誓：忠于中华人民共和国宪法，维护宪法权威，履行法定职责，忠于祖国、忠于人民，恪尽职守、廉洁奉公，接受人民监督，为建设富强民主文明和谐美丽的社会主义现代化强国努力奋斗！</a:t>
            </a:r>
            <a:endParaRPr lang="zh-CN" altLang="en-US" sz="2400" b="1" dirty="0">
              <a:solidFill>
                <a:schemeClr val="accent1"/>
              </a:solidFill>
              <a:latin typeface="微软雅黑" panose="020B0503020204020204" pitchFamily="34" charset="-122"/>
              <a:ea typeface="微软雅黑" panose="020B0503020204020204" pitchFamily="34" charset="-122"/>
              <a:cs typeface="+mn-ea"/>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1044" y="2256208"/>
            <a:ext cx="2558402" cy="3234205"/>
          </a:xfrm>
          <a:prstGeom prst="rect">
            <a:avLst/>
          </a:prstGeom>
          <a:effectLst>
            <a:reflection blurRad="6350" stA="27000" endPos="35000" dist="25400" dir="5400000" sy="-100000" algn="bl" rotWithShape="0"/>
          </a:effectLst>
        </p:spPr>
      </p:pic>
      <p:sp>
        <p:nvSpPr>
          <p:cNvPr id="6" name="任意多边形 5"/>
          <p:cNvSpPr/>
          <p:nvPr/>
        </p:nvSpPr>
        <p:spPr>
          <a:xfrm>
            <a:off x="4048124" y="2884249"/>
            <a:ext cx="288000" cy="288000"/>
          </a:xfrm>
          <a:custGeom>
            <a:avLst/>
            <a:gdLst>
              <a:gd name="connsiteX0" fmla="*/ 807868 w 807868"/>
              <a:gd name="connsiteY0" fmla="*/ 0 h 408373"/>
              <a:gd name="connsiteX1" fmla="*/ 0 w 807868"/>
              <a:gd name="connsiteY1" fmla="*/ 0 h 408373"/>
              <a:gd name="connsiteX2" fmla="*/ 0 w 807868"/>
              <a:gd name="connsiteY2" fmla="*/ 408373 h 408373"/>
            </a:gdLst>
            <a:ahLst/>
            <a:cxnLst>
              <a:cxn ang="0">
                <a:pos x="connsiteX0" y="connsiteY0"/>
              </a:cxn>
              <a:cxn ang="0">
                <a:pos x="connsiteX1" y="connsiteY1"/>
              </a:cxn>
              <a:cxn ang="0">
                <a:pos x="connsiteX2" y="connsiteY2"/>
              </a:cxn>
            </a:cxnLst>
            <a:rect l="l" t="t" r="r" b="b"/>
            <a:pathLst>
              <a:path w="807868" h="408373">
                <a:moveTo>
                  <a:pt x="807868" y="0"/>
                </a:moveTo>
                <a:lnTo>
                  <a:pt x="0" y="0"/>
                </a:lnTo>
                <a:lnTo>
                  <a:pt x="0" y="408373"/>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flipH="1" flipV="1">
            <a:off x="10970549" y="4904573"/>
            <a:ext cx="288000" cy="288000"/>
          </a:xfrm>
          <a:custGeom>
            <a:avLst/>
            <a:gdLst>
              <a:gd name="connsiteX0" fmla="*/ 807868 w 807868"/>
              <a:gd name="connsiteY0" fmla="*/ 0 h 408373"/>
              <a:gd name="connsiteX1" fmla="*/ 0 w 807868"/>
              <a:gd name="connsiteY1" fmla="*/ 0 h 408373"/>
              <a:gd name="connsiteX2" fmla="*/ 0 w 807868"/>
              <a:gd name="connsiteY2" fmla="*/ 408373 h 408373"/>
            </a:gdLst>
            <a:ahLst/>
            <a:cxnLst>
              <a:cxn ang="0">
                <a:pos x="connsiteX0" y="connsiteY0"/>
              </a:cxn>
              <a:cxn ang="0">
                <a:pos x="connsiteX1" y="connsiteY1"/>
              </a:cxn>
              <a:cxn ang="0">
                <a:pos x="connsiteX2" y="connsiteY2"/>
              </a:cxn>
            </a:cxnLst>
            <a:rect l="l" t="t" r="r" b="b"/>
            <a:pathLst>
              <a:path w="807868" h="408373">
                <a:moveTo>
                  <a:pt x="807868" y="0"/>
                </a:moveTo>
                <a:lnTo>
                  <a:pt x="0" y="0"/>
                </a:lnTo>
                <a:lnTo>
                  <a:pt x="0" y="408373"/>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504854" y="1453014"/>
            <a:ext cx="3182292" cy="649935"/>
            <a:chOff x="3729419" y="1249814"/>
            <a:chExt cx="3182292" cy="649935"/>
          </a:xfrm>
        </p:grpSpPr>
        <p:grpSp>
          <p:nvGrpSpPr>
            <p:cNvPr id="9" name="组合 8"/>
            <p:cNvGrpSpPr/>
            <p:nvPr/>
          </p:nvGrpSpPr>
          <p:grpSpPr>
            <a:xfrm>
              <a:off x="3729419" y="1263151"/>
              <a:ext cx="3182292" cy="636598"/>
              <a:chOff x="3729419" y="1263151"/>
              <a:chExt cx="3182292" cy="636598"/>
            </a:xfrm>
          </p:grpSpPr>
          <p:grpSp>
            <p:nvGrpSpPr>
              <p:cNvPr id="11" name="组合 10"/>
              <p:cNvGrpSpPr/>
              <p:nvPr/>
            </p:nvGrpSpPr>
            <p:grpSpPr>
              <a:xfrm flipH="1">
                <a:off x="6373549" y="1408005"/>
                <a:ext cx="538162" cy="491744"/>
                <a:chOff x="5281049" y="1408005"/>
                <a:chExt cx="538162" cy="491744"/>
              </a:xfrm>
            </p:grpSpPr>
            <p:sp>
              <p:nvSpPr>
                <p:cNvPr id="16" name="任意多边形 15"/>
                <p:cNvSpPr/>
                <p:nvPr/>
              </p:nvSpPr>
              <p:spPr>
                <a:xfrm>
                  <a:off x="528104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563194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3729419" y="1408005"/>
                <a:ext cx="538162" cy="491744"/>
                <a:chOff x="3729419" y="1408005"/>
                <a:chExt cx="538162" cy="491744"/>
              </a:xfrm>
            </p:grpSpPr>
            <p:sp>
              <p:nvSpPr>
                <p:cNvPr id="14" name="任意多边形 13"/>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4080310" y="1263151"/>
                <a:ext cx="2480510"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4114152" y="1249814"/>
              <a:ext cx="2412826" cy="535531"/>
            </a:xfrm>
            <a:prstGeom prst="rect">
              <a:avLst/>
            </a:prstGeom>
            <a:noFill/>
          </p:spPr>
          <p:txBody>
            <a:bodyPr wrap="square">
              <a:spAutoFit/>
            </a:bodyPr>
            <a:lstStyle/>
            <a:p>
              <a:pPr algn="ctr">
                <a:lnSpc>
                  <a:spcPct val="120000"/>
                </a:lnSpc>
              </a:pPr>
              <a:r>
                <a:rPr lang="zh-CN" altLang="en-US" sz="2400" b="1" spc="300" dirty="0" smtClean="0">
                  <a:solidFill>
                    <a:schemeClr val="bg1"/>
                  </a:solidFill>
                  <a:latin typeface="微软雅黑" panose="020B0503020204020204" pitchFamily="34" charset="-122"/>
                  <a:ea typeface="微软雅黑" panose="020B0503020204020204" pitchFamily="34" charset="-122"/>
                  <a:cs typeface="+mn-ea"/>
                </a:rPr>
                <a:t>宪法宣誓誓词</a:t>
              </a:r>
              <a:endParaRPr lang="zh-CN" altLang="en-US" sz="2400" b="1" spc="300" dirty="0">
                <a:solidFill>
                  <a:schemeClr val="bg1"/>
                </a:solidFill>
                <a:latin typeface="微软雅黑" panose="020B0503020204020204" pitchFamily="34" charset="-122"/>
                <a:ea typeface="微软雅黑" panose="020B0503020204020204" pitchFamily="34" charset="-122"/>
                <a:cs typeface="+mn-ea"/>
              </a:endParaRPr>
            </a:p>
          </p:txBody>
        </p:sp>
      </p:grpSp>
      <p:pic>
        <p:nvPicPr>
          <p:cNvPr id="2" name="图片 1"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42" presetClass="path" presetSubtype="0" accel="50000" decel="50000" fill="hold" grpId="1" nodeType="withEffect">
                                  <p:stCondLst>
                                    <p:cond delay="0"/>
                                  </p:stCondLst>
                                  <p:childTnLst>
                                    <p:animMotion origin="layout" path="M 5.55112E-17 4.81481E-6 L 0.23828 0.22916 " pathEditMode="relative" rAng="0" ptsTypes="AA">
                                      <p:cBhvr>
                                        <p:cTn id="18" dur="1000" spd="-100000" fill="hold"/>
                                        <p:tgtEl>
                                          <p:spTgt spid="6"/>
                                        </p:tgtEl>
                                        <p:attrNameLst>
                                          <p:attrName>ppt_x</p:attrName>
                                          <p:attrName>ppt_y</p:attrName>
                                        </p:attrNameLst>
                                      </p:cBhvr>
                                      <p:rCtr x="11914" y="11458"/>
                                    </p:animMotion>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42" presetClass="path" presetSubtype="0" accel="50000" decel="50000" fill="hold" grpId="1" nodeType="withEffect">
                                  <p:stCondLst>
                                    <p:cond delay="0"/>
                                  </p:stCondLst>
                                  <p:childTnLst>
                                    <p:animMotion origin="layout" path="M 1.45833E-6 -1.11111E-6 L -0.20755 -0.22893 " pathEditMode="relative" rAng="0" ptsTypes="AA">
                                      <p:cBhvr>
                                        <p:cTn id="22" dur="1000" spd="-100000" fill="hold"/>
                                        <p:tgtEl>
                                          <p:spTgt spid="7"/>
                                        </p:tgtEl>
                                        <p:attrNameLst>
                                          <p:attrName>ppt_x</p:attrName>
                                          <p:attrName>ppt_y</p:attrName>
                                        </p:attrNameLst>
                                      </p:cBhvr>
                                      <p:rCtr x="-10378" y="-11458"/>
                                    </p:animMotion>
                                  </p:childTnLst>
                                </p:cTn>
                              </p:par>
                            </p:childTnLst>
                          </p:cTn>
                        </p:par>
                        <p:par>
                          <p:cTn id="23" fill="hold">
                            <p:stCondLst>
                              <p:cond delay="2000"/>
                            </p:stCondLst>
                            <p:childTnLst>
                              <p:par>
                                <p:cTn id="24" presetID="14" presetClass="entr" presetSubtype="10" fill="hold" grpId="0" nodeType="afterEffect">
                                  <p:stCondLst>
                                    <p:cond delay="0"/>
                                  </p:stCondLst>
                                  <p:iterate type="lt">
                                    <p:tmPct val="10000"/>
                                  </p:iterate>
                                  <p:childTnLst>
                                    <p:set>
                                      <p:cBhvr>
                                        <p:cTn id="25" dur="1" fill="hold">
                                          <p:stCondLst>
                                            <p:cond delay="0"/>
                                          </p:stCondLst>
                                        </p:cTn>
                                        <p:tgtEl>
                                          <p:spTgt spid="3"/>
                                        </p:tgtEl>
                                        <p:attrNameLst>
                                          <p:attrName>style.visibility</p:attrName>
                                        </p:attrNameLst>
                                      </p:cBhvr>
                                      <p:to>
                                        <p:strVal val="visible"/>
                                      </p:to>
                                    </p:set>
                                    <p:animEffect transition="in" filter="randombar(horizont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6" grpId="1" animBg="1"/>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3009899" cy="1899200"/>
          </a:xfrm>
          <a:prstGeom prst="rect">
            <a:avLst/>
          </a:prstGeom>
        </p:spPr>
      </p:pic>
      <p:sp>
        <p:nvSpPr>
          <p:cNvPr id="15" name="文本框 14"/>
          <p:cNvSpPr txBox="1"/>
          <p:nvPr/>
        </p:nvSpPr>
        <p:spPr>
          <a:xfrm>
            <a:off x="4930140" y="1725930"/>
            <a:ext cx="2331720" cy="922020"/>
          </a:xfrm>
          <a:prstGeom prst="rect">
            <a:avLst/>
          </a:prstGeom>
          <a:noFill/>
        </p:spPr>
        <p:txBody>
          <a:bodyPr wrap="square" rtlCol="0">
            <a:spAutoFit/>
          </a:bodyPr>
          <a:p>
            <a:pPr algn="dist"/>
            <a:r>
              <a:rPr lang="zh-CN" altLang="en-US" sz="5400">
                <a:solidFill>
                  <a:srgbClr val="D80E1C"/>
                </a:solidFill>
                <a:latin typeface="方正悠宋体加粗" panose="02010600010101010101" charset="-122"/>
                <a:ea typeface="方正悠宋体加粗" panose="02010600010101010101" charset="-122"/>
              </a:rPr>
              <a:t>第二</a:t>
            </a:r>
            <a:r>
              <a:rPr lang="zh-CN" altLang="en-US" sz="5400">
                <a:solidFill>
                  <a:srgbClr val="D80E1C"/>
                </a:solidFill>
                <a:latin typeface="方正悠宋体加粗" panose="02010600010101010101" charset="-122"/>
                <a:ea typeface="方正悠宋体加粗" panose="02010600010101010101" charset="-122"/>
              </a:rPr>
              <a:t>章</a:t>
            </a:r>
            <a:endParaRPr lang="zh-CN" altLang="en-US" sz="5400">
              <a:solidFill>
                <a:srgbClr val="D80E1C"/>
              </a:solidFill>
              <a:latin typeface="方正悠宋体加粗" panose="02010600010101010101" charset="-122"/>
              <a:ea typeface="方正悠宋体加粗" panose="02010600010101010101" charset="-122"/>
            </a:endParaRPr>
          </a:p>
        </p:txBody>
      </p:sp>
      <p:sp>
        <p:nvSpPr>
          <p:cNvPr id="12" name="Rectangle 5"/>
          <p:cNvSpPr>
            <a:spLocks noChangeArrowheads="1"/>
          </p:cNvSpPr>
          <p:nvPr/>
        </p:nvSpPr>
        <p:spPr bwMode="auto">
          <a:xfrm>
            <a:off x="1560491" y="3213498"/>
            <a:ext cx="9071017" cy="89255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rPr>
              <a:t>国家宪法</a:t>
            </a:r>
            <a:r>
              <a:rPr lang="zh-CN" altLang="en-US" sz="5200" b="1" dirty="0" smtClean="0">
                <a:ln cmpd="sng">
                  <a:noFill/>
                  <a:prstDash val="solid"/>
                </a:ln>
                <a:solidFill>
                  <a:schemeClr val="accent1"/>
                </a:solidFill>
                <a:latin typeface="微软雅黑" panose="020B0503020204020204" pitchFamily="34" charset="-122"/>
                <a:ea typeface="微软雅黑" panose="020B0503020204020204" pitchFamily="34" charset="-122"/>
              </a:rPr>
              <a:t>日暨全国</a:t>
            </a:r>
            <a:r>
              <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rPr>
              <a:t>法制宣传</a:t>
            </a:r>
            <a:r>
              <a:rPr lang="zh-CN" altLang="en-US" sz="5200" b="1" dirty="0" smtClean="0">
                <a:ln cmpd="sng">
                  <a:noFill/>
                  <a:prstDash val="solid"/>
                </a:ln>
                <a:solidFill>
                  <a:schemeClr val="accent1"/>
                </a:solidFill>
                <a:latin typeface="微软雅黑" panose="020B0503020204020204" pitchFamily="34" charset="-122"/>
                <a:ea typeface="微软雅黑" panose="020B0503020204020204" pitchFamily="34" charset="-122"/>
              </a:rPr>
              <a:t>日</a:t>
            </a:r>
            <a:endPar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85261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国家宪法日暨全国法制宣传日</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7" name="矩形 6"/>
          <p:cNvSpPr/>
          <p:nvPr/>
        </p:nvSpPr>
        <p:spPr>
          <a:xfrm>
            <a:off x="5328589" y="3127468"/>
            <a:ext cx="6563373" cy="1852815"/>
          </a:xfrm>
          <a:prstGeom prst="rect">
            <a:avLst/>
          </a:prstGeom>
          <a:noFill/>
        </p:spPr>
        <p:txBody>
          <a:bodyPr wrap="square" rtlCol="0">
            <a:spAutoFit/>
          </a:bodyPr>
          <a:lstStyle/>
          <a:p>
            <a:pPr>
              <a:lnSpc>
                <a:spcPct val="130000"/>
              </a:lnSpc>
            </a:pPr>
            <a:r>
              <a:rPr lang="en-US" altLang="zh-CN" sz="2200" dirty="0">
                <a:latin typeface="微软雅黑" panose="020B0503020204020204" pitchFamily="34" charset="-122"/>
                <a:ea typeface="微软雅黑" panose="020B0503020204020204" pitchFamily="34" charset="-122"/>
              </a:rPr>
              <a:t>2014</a:t>
            </a:r>
            <a:r>
              <a:rPr lang="zh-CN" altLang="en-US" sz="2200" dirty="0">
                <a:latin typeface="微软雅黑" panose="020B0503020204020204" pitchFamily="34" charset="-122"/>
                <a:ea typeface="微软雅黑" panose="020B0503020204020204" pitchFamily="34" charset="-122"/>
              </a:rPr>
              <a:t>年</a:t>
            </a:r>
            <a:r>
              <a:rPr lang="en-US" altLang="zh-CN" sz="2200" dirty="0">
                <a:latin typeface="微软雅黑" panose="020B0503020204020204" pitchFamily="34" charset="-122"/>
                <a:ea typeface="微软雅黑" panose="020B0503020204020204" pitchFamily="34" charset="-122"/>
              </a:rPr>
              <a:t>11</a:t>
            </a:r>
            <a:r>
              <a:rPr lang="zh-CN" altLang="en-US" sz="2200" dirty="0">
                <a:latin typeface="微软雅黑" panose="020B0503020204020204" pitchFamily="34" charset="-122"/>
                <a:ea typeface="微软雅黑" panose="020B0503020204020204" pitchFamily="34" charset="-122"/>
              </a:rPr>
              <a:t>月</a:t>
            </a:r>
            <a:r>
              <a:rPr lang="en-US" altLang="zh-CN" sz="2200" dirty="0">
                <a:latin typeface="微软雅黑" panose="020B0503020204020204" pitchFamily="34" charset="-122"/>
                <a:ea typeface="微软雅黑" panose="020B0503020204020204" pitchFamily="34" charset="-122"/>
              </a:rPr>
              <a:t>1</a:t>
            </a:r>
            <a:r>
              <a:rPr lang="zh-CN" altLang="en-US" sz="2200" dirty="0">
                <a:latin typeface="微软雅黑" panose="020B0503020204020204" pitchFamily="34" charset="-122"/>
                <a:ea typeface="微软雅黑" panose="020B0503020204020204" pitchFamily="34" charset="-122"/>
              </a:rPr>
              <a:t>日第十二届全国人民代表大会常务委员会第十一次会议通过设立国家宪法日。具体时间是每年的</a:t>
            </a:r>
            <a:r>
              <a:rPr lang="en-US" altLang="zh-CN" sz="2200" dirty="0">
                <a:latin typeface="微软雅黑" panose="020B0503020204020204" pitchFamily="34" charset="-122"/>
                <a:ea typeface="微软雅黑" panose="020B0503020204020204" pitchFamily="34" charset="-122"/>
              </a:rPr>
              <a:t>12</a:t>
            </a:r>
            <a:r>
              <a:rPr lang="zh-CN" altLang="en-US" sz="2200" dirty="0">
                <a:latin typeface="微软雅黑" panose="020B0503020204020204" pitchFamily="34" charset="-122"/>
                <a:ea typeface="微软雅黑" panose="020B0503020204020204" pitchFamily="34" charset="-122"/>
              </a:rPr>
              <a:t>月</a:t>
            </a:r>
            <a:r>
              <a:rPr lang="en-US" altLang="zh-CN" sz="2200" dirty="0">
                <a:latin typeface="微软雅黑" panose="020B0503020204020204" pitchFamily="34" charset="-122"/>
                <a:ea typeface="微软雅黑" panose="020B0503020204020204" pitchFamily="34" charset="-122"/>
              </a:rPr>
              <a:t>4</a:t>
            </a:r>
            <a:r>
              <a:rPr lang="zh-CN" altLang="en-US" sz="2200" dirty="0">
                <a:latin typeface="微软雅黑" panose="020B0503020204020204" pitchFamily="34" charset="-122"/>
                <a:ea typeface="微软雅黑" panose="020B0503020204020204" pitchFamily="34" charset="-122"/>
              </a:rPr>
              <a:t>日。从此，</a:t>
            </a:r>
            <a:r>
              <a:rPr lang="en-US" altLang="zh-CN" sz="2200" dirty="0">
                <a:latin typeface="微软雅黑" panose="020B0503020204020204" pitchFamily="34" charset="-122"/>
                <a:ea typeface="微软雅黑" panose="020B0503020204020204" pitchFamily="34" charset="-122"/>
              </a:rPr>
              <a:t>12</a:t>
            </a:r>
            <a:r>
              <a:rPr lang="zh-CN" altLang="en-US" sz="2200" dirty="0">
                <a:latin typeface="微软雅黑" panose="020B0503020204020204" pitchFamily="34" charset="-122"/>
                <a:ea typeface="微软雅黑" panose="020B0503020204020204" pitchFamily="34" charset="-122"/>
              </a:rPr>
              <a:t>月</a:t>
            </a:r>
            <a:r>
              <a:rPr lang="en-US" altLang="zh-CN" sz="2200" dirty="0">
                <a:latin typeface="微软雅黑" panose="020B0503020204020204" pitchFamily="34" charset="-122"/>
                <a:ea typeface="微软雅黑" panose="020B0503020204020204" pitchFamily="34" charset="-122"/>
              </a:rPr>
              <a:t>4</a:t>
            </a:r>
            <a:r>
              <a:rPr lang="zh-CN" altLang="en-US" sz="2200" dirty="0">
                <a:latin typeface="微软雅黑" panose="020B0503020204020204" pitchFamily="34" charset="-122"/>
                <a:ea typeface="微软雅黑" panose="020B0503020204020204" pitchFamily="34" charset="-122"/>
              </a:rPr>
              <a:t>日将重点开展宪法宣传活动，因此，也称为“宪法宣传日”。</a:t>
            </a:r>
            <a:endParaRPr lang="zh-CN" altLang="en-US" sz="2200"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5391455" y="2551830"/>
            <a:ext cx="2215911" cy="484188"/>
            <a:chOff x="612380" y="1301220"/>
            <a:chExt cx="2215911" cy="484188"/>
          </a:xfrm>
        </p:grpSpPr>
        <p:sp>
          <p:nvSpPr>
            <p:cNvPr id="9" name="任意多边形 12"/>
            <p:cNvSpPr/>
            <p:nvPr/>
          </p:nvSpPr>
          <p:spPr bwMode="auto">
            <a:xfrm>
              <a:off x="2472691" y="1301220"/>
              <a:ext cx="355600" cy="484188"/>
            </a:xfrm>
            <a:custGeom>
              <a:avLst/>
              <a:gdLst>
                <a:gd name="connsiteX0" fmla="*/ 0 w 355600"/>
                <a:gd name="connsiteY0" fmla="*/ 0 h 484188"/>
                <a:gd name="connsiteX1" fmla="*/ 355600 w 355600"/>
                <a:gd name="connsiteY1" fmla="*/ 0 h 484188"/>
                <a:gd name="connsiteX2" fmla="*/ 182803 w 355600"/>
                <a:gd name="connsiteY2" fmla="*/ 242094 h 484188"/>
                <a:gd name="connsiteX3" fmla="*/ 355600 w 355600"/>
                <a:gd name="connsiteY3" fmla="*/ 484188 h 484188"/>
                <a:gd name="connsiteX4" fmla="*/ 0 w 355600"/>
                <a:gd name="connsiteY4" fmla="*/ 484188 h 484188"/>
                <a:gd name="connsiteX5" fmla="*/ 0 w 355600"/>
                <a:gd name="connsiteY5" fmla="*/ 0 h 48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600" h="484188">
                  <a:moveTo>
                    <a:pt x="0" y="0"/>
                  </a:moveTo>
                  <a:lnTo>
                    <a:pt x="355600" y="0"/>
                  </a:lnTo>
                  <a:lnTo>
                    <a:pt x="182803" y="242094"/>
                  </a:lnTo>
                  <a:lnTo>
                    <a:pt x="355600" y="484188"/>
                  </a:lnTo>
                  <a:lnTo>
                    <a:pt x="0" y="484188"/>
                  </a:lnTo>
                  <a:lnTo>
                    <a:pt x="0" y="0"/>
                  </a:lnTo>
                  <a:close/>
                </a:path>
              </a:pathLst>
            </a:custGeom>
            <a:solidFill>
              <a:schemeClr val="accent1"/>
            </a:solidFill>
            <a:ln w="12700" cap="flat">
              <a:noFill/>
              <a:prstDash val="solid"/>
              <a:miter lim="800000"/>
            </a:ln>
            <a:effectLst/>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0" name="组合 9"/>
            <p:cNvGrpSpPr/>
            <p:nvPr/>
          </p:nvGrpSpPr>
          <p:grpSpPr>
            <a:xfrm>
              <a:off x="612380" y="1301220"/>
              <a:ext cx="1836683" cy="484188"/>
              <a:chOff x="612380" y="1301220"/>
              <a:chExt cx="1836683" cy="484188"/>
            </a:xfrm>
          </p:grpSpPr>
          <p:sp>
            <p:nvSpPr>
              <p:cNvPr id="11" name="任意多边形 14"/>
              <p:cNvSpPr/>
              <p:nvPr/>
            </p:nvSpPr>
            <p:spPr bwMode="auto">
              <a:xfrm>
                <a:off x="612381" y="1301220"/>
                <a:ext cx="1836682" cy="484188"/>
              </a:xfrm>
              <a:custGeom>
                <a:avLst/>
                <a:gdLst>
                  <a:gd name="connsiteX0" fmla="*/ 0 w 2222897"/>
                  <a:gd name="connsiteY0" fmla="*/ 0 h 484188"/>
                  <a:gd name="connsiteX1" fmla="*/ 2222897 w 2222897"/>
                  <a:gd name="connsiteY1" fmla="*/ 0 h 484188"/>
                  <a:gd name="connsiteX2" fmla="*/ 2222897 w 2222897"/>
                  <a:gd name="connsiteY2" fmla="*/ 484188 h 484188"/>
                  <a:gd name="connsiteX3" fmla="*/ 0 w 2222897"/>
                  <a:gd name="connsiteY3" fmla="*/ 484188 h 484188"/>
                  <a:gd name="connsiteX4" fmla="*/ 0 w 2222897"/>
                  <a:gd name="connsiteY4" fmla="*/ 0 h 48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897" h="484188">
                    <a:moveTo>
                      <a:pt x="0" y="0"/>
                    </a:moveTo>
                    <a:lnTo>
                      <a:pt x="2222897" y="0"/>
                    </a:lnTo>
                    <a:lnTo>
                      <a:pt x="2222897" y="484188"/>
                    </a:lnTo>
                    <a:lnTo>
                      <a:pt x="0" y="484188"/>
                    </a:lnTo>
                    <a:lnTo>
                      <a:pt x="0" y="0"/>
                    </a:lnTo>
                    <a:close/>
                  </a:path>
                </a:pathLst>
              </a:custGeom>
              <a:solidFill>
                <a:schemeClr val="accent1"/>
              </a:solidFill>
              <a:ln w="12700" cap="flat">
                <a:noFill/>
                <a:prstDash val="solid"/>
                <a:miter lim="800000"/>
              </a:ln>
              <a:effectLst/>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2" name="文本框 11"/>
              <p:cNvSpPr txBox="1">
                <a:spLocks noChangeArrowheads="1"/>
              </p:cNvSpPr>
              <p:nvPr/>
            </p:nvSpPr>
            <p:spPr bwMode="auto">
              <a:xfrm>
                <a:off x="612380" y="1330071"/>
                <a:ext cx="1836682" cy="430887"/>
              </a:xfrm>
              <a:prstGeom prst="rect">
                <a:avLst/>
              </a:prstGeom>
              <a:noFill/>
            </p:spPr>
            <p:txBody>
              <a:bodyPr wrap="square" rtlCol="0">
                <a:spAutoFit/>
              </a:bodyPr>
              <a:lstStyle>
                <a:defPPr>
                  <a:defRPr lang="zh-CN"/>
                </a:defPPr>
                <a:lvl1pPr fontAlgn="auto">
                  <a:lnSpc>
                    <a:spcPct val="130000"/>
                  </a:lnSpc>
                  <a:spcBef>
                    <a:spcPts val="0"/>
                  </a:spcBef>
                  <a:spcAft>
                    <a:spcPts val="0"/>
                  </a:spcAft>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2200" b="1" dirty="0">
                    <a:solidFill>
                      <a:schemeClr val="bg1"/>
                    </a:solidFill>
                    <a:cs typeface="+mn-ea"/>
                    <a:sym typeface="+mn-lt"/>
                  </a:rPr>
                  <a:t>国家宪法日</a:t>
                </a:r>
                <a:endParaRPr lang="zh-CN" altLang="en-US" sz="2200" b="1" dirty="0">
                  <a:solidFill>
                    <a:schemeClr val="bg1"/>
                  </a:solidFill>
                  <a:cs typeface="+mn-ea"/>
                  <a:sym typeface="+mn-lt"/>
                </a:endParaRPr>
              </a:p>
            </p:txBody>
          </p:sp>
        </p:grpSp>
      </p:grpSp>
      <p:grpSp>
        <p:nvGrpSpPr>
          <p:cNvPr id="18" name="组合 17"/>
          <p:cNvGrpSpPr/>
          <p:nvPr/>
        </p:nvGrpSpPr>
        <p:grpSpPr>
          <a:xfrm>
            <a:off x="785234" y="1800224"/>
            <a:ext cx="3763980" cy="3902075"/>
            <a:chOff x="1162050" y="1898650"/>
            <a:chExt cx="3371850" cy="3495558"/>
          </a:xfrm>
        </p:grpSpPr>
        <p:sp>
          <p:nvSpPr>
            <p:cNvPr id="14" name="矩形 13"/>
            <p:cNvSpPr/>
            <p:nvPr/>
          </p:nvSpPr>
          <p:spPr>
            <a:xfrm>
              <a:off x="1162050" y="1898650"/>
              <a:ext cx="3371850" cy="3495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552588" y="2173583"/>
              <a:ext cx="2590774" cy="2988356"/>
              <a:chOff x="1552588" y="2101975"/>
              <a:chExt cx="2590774" cy="2988356"/>
            </a:xfrm>
          </p:grpSpPr>
          <p:pic>
            <p:nvPicPr>
              <p:cNvPr id="15" name="图片 14"/>
              <p:cNvPicPr>
                <a:picLocks noChangeAspect="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1000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860231" y="2101975"/>
                <a:ext cx="1975486" cy="2074263"/>
              </a:xfrm>
              <a:prstGeom prst="rect">
                <a:avLst/>
              </a:prstGeom>
            </p:spPr>
          </p:pic>
          <p:sp>
            <p:nvSpPr>
              <p:cNvPr id="16" name="矩形 15"/>
              <p:cNvSpPr/>
              <p:nvPr/>
            </p:nvSpPr>
            <p:spPr>
              <a:xfrm>
                <a:off x="1552588" y="4382445"/>
                <a:ext cx="2590774" cy="707886"/>
              </a:xfrm>
              <a:prstGeom prst="rect">
                <a:avLst/>
              </a:prstGeom>
            </p:spPr>
            <p:txBody>
              <a:bodyPr wrap="none">
                <a:spAutoFit/>
              </a:bodyPr>
              <a:lstStyle/>
              <a:p>
                <a:pPr algn="ctr"/>
                <a:r>
                  <a:rPr lang="en-US" altLang="zh-CN" sz="4400" b="1" spc="600" dirty="0">
                    <a:solidFill>
                      <a:schemeClr val="bg1"/>
                    </a:solidFill>
                    <a:latin typeface="方正兰亭粗黑_GBK" panose="02000000000000000000" pitchFamily="2" charset="-122"/>
                    <a:ea typeface="方正兰亭粗黑_GBK" panose="02000000000000000000" pitchFamily="2" charset="-122"/>
                  </a:rPr>
                  <a:t>12</a:t>
                </a:r>
                <a:r>
                  <a:rPr lang="zh-CN" altLang="en-US" sz="4400" b="1" spc="600" dirty="0">
                    <a:solidFill>
                      <a:schemeClr val="bg1"/>
                    </a:solidFill>
                    <a:latin typeface="方正兰亭粗黑_GBK" panose="02000000000000000000" pitchFamily="2" charset="-122"/>
                    <a:ea typeface="方正兰亭粗黑_GBK" panose="02000000000000000000" pitchFamily="2" charset="-122"/>
                  </a:rPr>
                  <a:t>月</a:t>
                </a:r>
                <a:r>
                  <a:rPr lang="en-US" altLang="zh-CN" sz="4400" b="1" spc="600" dirty="0">
                    <a:solidFill>
                      <a:schemeClr val="bg1"/>
                    </a:solidFill>
                    <a:latin typeface="方正兰亭粗黑_GBK" panose="02000000000000000000" pitchFamily="2" charset="-122"/>
                    <a:ea typeface="方正兰亭粗黑_GBK" panose="02000000000000000000" pitchFamily="2" charset="-122"/>
                  </a:rPr>
                  <a:t>4</a:t>
                </a:r>
                <a:r>
                  <a:rPr lang="zh-CN" altLang="en-US" sz="4400" b="1" spc="600" dirty="0">
                    <a:solidFill>
                      <a:schemeClr val="bg1"/>
                    </a:solidFill>
                    <a:latin typeface="方正兰亭粗黑_GBK" panose="02000000000000000000" pitchFamily="2" charset="-122"/>
                    <a:ea typeface="方正兰亭粗黑_GBK" panose="02000000000000000000" pitchFamily="2" charset="-122"/>
                  </a:rPr>
                  <a:t>日</a:t>
                </a:r>
                <a:endParaRPr lang="zh-CN" altLang="en-US" sz="4400" b="1" spc="600" dirty="0">
                  <a:solidFill>
                    <a:schemeClr val="bg1"/>
                  </a:solidFill>
                  <a:latin typeface="方正兰亭粗黑_GBK" panose="02000000000000000000" pitchFamily="2" charset="-122"/>
                  <a:ea typeface="方正兰亭粗黑_GBK" panose="02000000000000000000" pitchFamily="2" charset="-122"/>
                </a:endParaRPr>
              </a:p>
            </p:txBody>
          </p:sp>
        </p:grpSp>
      </p:grpSp>
      <p:pic>
        <p:nvPicPr>
          <p:cNvPr id="3" name="图片 2" descr="深色底使用-横"/>
          <p:cNvPicPr>
            <a:picLocks noChangeAspect="1"/>
          </p:cNvPicPr>
          <p:nvPr>
            <p:custDataLst>
              <p:tags r:id="rId3"/>
            </p:custDataLst>
          </p:nvPr>
        </p:nvPicPr>
        <p:blipFill>
          <a:blip r:embed="rId4"/>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fltVal val="0"/>
                                          </p:val>
                                        </p:tav>
                                        <p:tav tm="100000">
                                          <p:val>
                                            <p:strVal val="#ppt_h"/>
                                          </p:val>
                                        </p:tav>
                                      </p:tavLst>
                                    </p:anim>
                                    <p:animEffect transition="in" filter="fade">
                                      <p:cBhvr>
                                        <p:cTn id="9" dur="750"/>
                                        <p:tgtEl>
                                          <p:spTgt spid="18"/>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750"/>
                                        <p:tgtEl>
                                          <p:spTgt spid="8"/>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85261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国家宪法日暨全国法制宣传日</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5328589" y="2670268"/>
            <a:ext cx="6563373" cy="2854115"/>
          </a:xfrm>
          <a:prstGeom prst="rect">
            <a:avLst/>
          </a:prstGeom>
          <a:noFill/>
        </p:spPr>
        <p:txBody>
          <a:bodyPr wrap="square" rtlCol="0">
            <a:spAutoFit/>
          </a:bodyPr>
          <a:lstStyle/>
          <a:p>
            <a:pPr>
              <a:lnSpc>
                <a:spcPct val="130000"/>
              </a:lnSpc>
            </a:pPr>
            <a:r>
              <a:rPr lang="en-US" altLang="zh-CN" sz="2000" dirty="0">
                <a:latin typeface="微软雅黑" panose="020B0503020204020204" pitchFamily="34" charset="-122"/>
                <a:ea typeface="微软雅黑" panose="020B0503020204020204" pitchFamily="34" charset="-122"/>
              </a:rPr>
              <a:t>2001</a:t>
            </a:r>
            <a:r>
              <a:rPr lang="zh-CN" altLang="en-US" sz="2000" dirty="0">
                <a:latin typeface="微软雅黑" panose="020B0503020204020204" pitchFamily="34" charset="-122"/>
                <a:ea typeface="微软雅黑" panose="020B0503020204020204" pitchFamily="34" charset="-122"/>
              </a:rPr>
              <a:t>年，中共中央、国务院决定将我国现行宪法实施日</a:t>
            </a:r>
            <a:r>
              <a:rPr lang="en-US" altLang="zh-CN" sz="2000" dirty="0">
                <a:latin typeface="微软雅黑" panose="020B0503020204020204" pitchFamily="34" charset="-122"/>
                <a:ea typeface="微软雅黑" panose="020B0503020204020204" pitchFamily="34" charset="-122"/>
              </a:rPr>
              <a:t>12</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日，作为每年的全国法制宣传日。在这一天中，部分民众可进法院参观。</a:t>
            </a:r>
            <a:endParaRPr lang="zh-CN" altLang="en-US" sz="2000" dirty="0">
              <a:latin typeface="微软雅黑" panose="020B0503020204020204" pitchFamily="34" charset="-122"/>
              <a:ea typeface="微软雅黑" panose="020B0503020204020204" pitchFamily="34" charset="-122"/>
            </a:endParaRPr>
          </a:p>
          <a:p>
            <a:pPr>
              <a:lnSpc>
                <a:spcPct val="130000"/>
              </a:lnSpc>
            </a:pPr>
            <a:r>
              <a:rPr lang="zh-CN" altLang="en-US" sz="2000" dirty="0">
                <a:latin typeface="微软雅黑" panose="020B0503020204020204" pitchFamily="34" charset="-122"/>
                <a:ea typeface="微软雅黑" panose="020B0503020204020204" pitchFamily="34" charset="-122"/>
              </a:rPr>
              <a:t>从</a:t>
            </a:r>
            <a:r>
              <a:rPr lang="en-US" altLang="zh-CN" sz="2000" dirty="0">
                <a:latin typeface="微软雅黑" panose="020B0503020204020204" pitchFamily="34" charset="-122"/>
                <a:ea typeface="微软雅黑" panose="020B0503020204020204" pitchFamily="34" charset="-122"/>
              </a:rPr>
              <a:t>1986</a:t>
            </a:r>
            <a:r>
              <a:rPr lang="zh-CN" altLang="en-US" sz="2000" dirty="0">
                <a:latin typeface="微软雅黑" panose="020B0503020204020204" pitchFamily="34" charset="-122"/>
                <a:ea typeface="微软雅黑" panose="020B0503020204020204" pitchFamily="34" charset="-122"/>
              </a:rPr>
              <a:t>年至</a:t>
            </a:r>
            <a:r>
              <a:rPr lang="en-US" altLang="zh-CN" sz="2000" dirty="0">
                <a:latin typeface="微软雅黑" panose="020B0503020204020204" pitchFamily="34" charset="-122"/>
                <a:ea typeface="微软雅黑" panose="020B0503020204020204" pitchFamily="34" charset="-122"/>
              </a:rPr>
              <a:t>2000</a:t>
            </a:r>
            <a:r>
              <a:rPr lang="zh-CN" altLang="en-US" sz="2000" dirty="0">
                <a:latin typeface="微软雅黑" panose="020B0503020204020204" pitchFamily="34" charset="-122"/>
                <a:ea typeface="微软雅黑" panose="020B0503020204020204" pitchFamily="34" charset="-122"/>
              </a:rPr>
              <a:t>年，全国实施了三个五年普法规划，“六五”普法在全国普遍展开。</a:t>
            </a:r>
            <a:r>
              <a:rPr lang="en-US" altLang="zh-CN" sz="2000" dirty="0">
                <a:latin typeface="微软雅黑" panose="020B0503020204020204" pitchFamily="34" charset="-122"/>
                <a:ea typeface="微软雅黑" panose="020B0503020204020204" pitchFamily="34" charset="-122"/>
              </a:rPr>
              <a:t>2001</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12</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日是我国历史上第一个法制宣传日，将宪法实施日定为法制宣传日，无疑具有重要的意义。</a:t>
            </a:r>
            <a:endParaRPr lang="zh-CN" altLang="en-US" sz="20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5391454" y="2094630"/>
            <a:ext cx="2615425" cy="484188"/>
            <a:chOff x="612379" y="1301220"/>
            <a:chExt cx="2615425" cy="484188"/>
          </a:xfrm>
        </p:grpSpPr>
        <p:sp>
          <p:nvSpPr>
            <p:cNvPr id="7" name="任意多边形 12"/>
            <p:cNvSpPr/>
            <p:nvPr/>
          </p:nvSpPr>
          <p:spPr bwMode="auto">
            <a:xfrm>
              <a:off x="2872204" y="1301220"/>
              <a:ext cx="355600" cy="484188"/>
            </a:xfrm>
            <a:custGeom>
              <a:avLst/>
              <a:gdLst>
                <a:gd name="connsiteX0" fmla="*/ 0 w 355600"/>
                <a:gd name="connsiteY0" fmla="*/ 0 h 484188"/>
                <a:gd name="connsiteX1" fmla="*/ 355600 w 355600"/>
                <a:gd name="connsiteY1" fmla="*/ 0 h 484188"/>
                <a:gd name="connsiteX2" fmla="*/ 182803 w 355600"/>
                <a:gd name="connsiteY2" fmla="*/ 242094 h 484188"/>
                <a:gd name="connsiteX3" fmla="*/ 355600 w 355600"/>
                <a:gd name="connsiteY3" fmla="*/ 484188 h 484188"/>
                <a:gd name="connsiteX4" fmla="*/ 0 w 355600"/>
                <a:gd name="connsiteY4" fmla="*/ 484188 h 484188"/>
                <a:gd name="connsiteX5" fmla="*/ 0 w 355600"/>
                <a:gd name="connsiteY5" fmla="*/ 0 h 48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600" h="484188">
                  <a:moveTo>
                    <a:pt x="0" y="0"/>
                  </a:moveTo>
                  <a:lnTo>
                    <a:pt x="355600" y="0"/>
                  </a:lnTo>
                  <a:lnTo>
                    <a:pt x="182803" y="242094"/>
                  </a:lnTo>
                  <a:lnTo>
                    <a:pt x="355600" y="484188"/>
                  </a:lnTo>
                  <a:lnTo>
                    <a:pt x="0" y="484188"/>
                  </a:lnTo>
                  <a:lnTo>
                    <a:pt x="0" y="0"/>
                  </a:lnTo>
                  <a:close/>
                </a:path>
              </a:pathLst>
            </a:custGeom>
            <a:solidFill>
              <a:schemeClr val="accent1"/>
            </a:solidFill>
            <a:ln w="12700" cap="flat">
              <a:noFill/>
              <a:prstDash val="solid"/>
              <a:miter lim="800000"/>
            </a:ln>
            <a:effectLst/>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8" name="组合 7"/>
            <p:cNvGrpSpPr/>
            <p:nvPr/>
          </p:nvGrpSpPr>
          <p:grpSpPr>
            <a:xfrm>
              <a:off x="612379" y="1301220"/>
              <a:ext cx="2238072" cy="484188"/>
              <a:chOff x="612379" y="1301220"/>
              <a:chExt cx="2238072" cy="484188"/>
            </a:xfrm>
          </p:grpSpPr>
          <p:sp>
            <p:nvSpPr>
              <p:cNvPr id="9" name="任意多边形 14"/>
              <p:cNvSpPr/>
              <p:nvPr/>
            </p:nvSpPr>
            <p:spPr bwMode="auto">
              <a:xfrm>
                <a:off x="612381" y="1301220"/>
                <a:ext cx="2238070" cy="484188"/>
              </a:xfrm>
              <a:custGeom>
                <a:avLst/>
                <a:gdLst>
                  <a:gd name="connsiteX0" fmla="*/ 0 w 2222897"/>
                  <a:gd name="connsiteY0" fmla="*/ 0 h 484188"/>
                  <a:gd name="connsiteX1" fmla="*/ 2222897 w 2222897"/>
                  <a:gd name="connsiteY1" fmla="*/ 0 h 484188"/>
                  <a:gd name="connsiteX2" fmla="*/ 2222897 w 2222897"/>
                  <a:gd name="connsiteY2" fmla="*/ 484188 h 484188"/>
                  <a:gd name="connsiteX3" fmla="*/ 0 w 2222897"/>
                  <a:gd name="connsiteY3" fmla="*/ 484188 h 484188"/>
                  <a:gd name="connsiteX4" fmla="*/ 0 w 2222897"/>
                  <a:gd name="connsiteY4" fmla="*/ 0 h 48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897" h="484188">
                    <a:moveTo>
                      <a:pt x="0" y="0"/>
                    </a:moveTo>
                    <a:lnTo>
                      <a:pt x="2222897" y="0"/>
                    </a:lnTo>
                    <a:lnTo>
                      <a:pt x="2222897" y="484188"/>
                    </a:lnTo>
                    <a:lnTo>
                      <a:pt x="0" y="484188"/>
                    </a:lnTo>
                    <a:lnTo>
                      <a:pt x="0" y="0"/>
                    </a:lnTo>
                    <a:close/>
                  </a:path>
                </a:pathLst>
              </a:custGeom>
              <a:solidFill>
                <a:schemeClr val="accent1"/>
              </a:solidFill>
              <a:ln w="12700" cap="flat">
                <a:noFill/>
                <a:prstDash val="solid"/>
                <a:miter lim="800000"/>
              </a:ln>
              <a:effectLst/>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0" name="文本框 9"/>
              <p:cNvSpPr txBox="1">
                <a:spLocks noChangeArrowheads="1"/>
              </p:cNvSpPr>
              <p:nvPr/>
            </p:nvSpPr>
            <p:spPr bwMode="auto">
              <a:xfrm>
                <a:off x="612379" y="1330071"/>
                <a:ext cx="2187269" cy="430887"/>
              </a:xfrm>
              <a:prstGeom prst="rect">
                <a:avLst/>
              </a:prstGeom>
              <a:noFill/>
            </p:spPr>
            <p:txBody>
              <a:bodyPr wrap="square" rtlCol="0">
                <a:spAutoFit/>
              </a:bodyPr>
              <a:lstStyle>
                <a:defPPr>
                  <a:defRPr lang="zh-CN"/>
                </a:defPPr>
                <a:lvl1pPr fontAlgn="auto">
                  <a:lnSpc>
                    <a:spcPct val="130000"/>
                  </a:lnSpc>
                  <a:spcBef>
                    <a:spcPts val="0"/>
                  </a:spcBef>
                  <a:spcAft>
                    <a:spcPts val="0"/>
                  </a:spcAft>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2200" b="1" dirty="0">
                    <a:solidFill>
                      <a:schemeClr val="bg1"/>
                    </a:solidFill>
                    <a:cs typeface="+mn-ea"/>
                    <a:sym typeface="+mn-lt"/>
                  </a:rPr>
                  <a:t>全国法制宣传日</a:t>
                </a:r>
                <a:endParaRPr lang="zh-CN" altLang="en-US" sz="2200" b="1" dirty="0">
                  <a:solidFill>
                    <a:schemeClr val="bg1"/>
                  </a:solidFill>
                  <a:cs typeface="+mn-ea"/>
                  <a:sym typeface="+mn-lt"/>
                </a:endParaRPr>
              </a:p>
            </p:txBody>
          </p:sp>
        </p:grpSp>
      </p:grpSp>
      <p:grpSp>
        <p:nvGrpSpPr>
          <p:cNvPr id="3" name="组合 2"/>
          <p:cNvGrpSpPr/>
          <p:nvPr/>
        </p:nvGrpSpPr>
        <p:grpSpPr>
          <a:xfrm>
            <a:off x="785234" y="1800224"/>
            <a:ext cx="3763980" cy="3902075"/>
            <a:chOff x="785234" y="1800224"/>
            <a:chExt cx="3763980" cy="3902075"/>
          </a:xfrm>
        </p:grpSpPr>
        <p:grpSp>
          <p:nvGrpSpPr>
            <p:cNvPr id="11" name="组合 10"/>
            <p:cNvGrpSpPr/>
            <p:nvPr/>
          </p:nvGrpSpPr>
          <p:grpSpPr>
            <a:xfrm>
              <a:off x="785234" y="1800224"/>
              <a:ext cx="3763980" cy="3902075"/>
              <a:chOff x="1162050" y="1898650"/>
              <a:chExt cx="3371850" cy="3495558"/>
            </a:xfrm>
          </p:grpSpPr>
          <p:sp>
            <p:nvSpPr>
              <p:cNvPr id="12" name="矩形 11"/>
              <p:cNvSpPr/>
              <p:nvPr/>
            </p:nvSpPr>
            <p:spPr>
              <a:xfrm>
                <a:off x="1162050" y="1898650"/>
                <a:ext cx="3371850" cy="3495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52588" y="4454053"/>
                <a:ext cx="2590774" cy="707886"/>
              </a:xfrm>
              <a:prstGeom prst="rect">
                <a:avLst/>
              </a:prstGeom>
            </p:spPr>
            <p:txBody>
              <a:bodyPr wrap="none">
                <a:spAutoFit/>
              </a:bodyPr>
              <a:lstStyle/>
              <a:p>
                <a:pPr algn="ctr"/>
                <a:r>
                  <a:rPr lang="en-US" altLang="zh-CN" sz="4400" b="1" spc="600" dirty="0">
                    <a:solidFill>
                      <a:schemeClr val="bg1"/>
                    </a:solidFill>
                    <a:latin typeface="方正兰亭粗黑_GBK" panose="02000000000000000000" pitchFamily="2" charset="-122"/>
                    <a:ea typeface="方正兰亭粗黑_GBK" panose="02000000000000000000" pitchFamily="2" charset="-122"/>
                  </a:rPr>
                  <a:t>12</a:t>
                </a:r>
                <a:r>
                  <a:rPr lang="zh-CN" altLang="en-US" sz="4400" b="1" spc="600" dirty="0">
                    <a:solidFill>
                      <a:schemeClr val="bg1"/>
                    </a:solidFill>
                    <a:latin typeface="方正兰亭粗黑_GBK" panose="02000000000000000000" pitchFamily="2" charset="-122"/>
                    <a:ea typeface="方正兰亭粗黑_GBK" panose="02000000000000000000" pitchFamily="2" charset="-122"/>
                  </a:rPr>
                  <a:t>月</a:t>
                </a:r>
                <a:r>
                  <a:rPr lang="en-US" altLang="zh-CN" sz="4400" b="1" spc="600" dirty="0">
                    <a:solidFill>
                      <a:schemeClr val="bg1"/>
                    </a:solidFill>
                    <a:latin typeface="方正兰亭粗黑_GBK" panose="02000000000000000000" pitchFamily="2" charset="-122"/>
                    <a:ea typeface="方正兰亭粗黑_GBK" panose="02000000000000000000" pitchFamily="2" charset="-122"/>
                  </a:rPr>
                  <a:t>4</a:t>
                </a:r>
                <a:r>
                  <a:rPr lang="zh-CN" altLang="en-US" sz="4400" b="1" spc="600" dirty="0">
                    <a:solidFill>
                      <a:schemeClr val="bg1"/>
                    </a:solidFill>
                    <a:latin typeface="方正兰亭粗黑_GBK" panose="02000000000000000000" pitchFamily="2" charset="-122"/>
                    <a:ea typeface="方正兰亭粗黑_GBK" panose="02000000000000000000" pitchFamily="2" charset="-122"/>
                  </a:rPr>
                  <a:t>日</a:t>
                </a:r>
                <a:endParaRPr lang="zh-CN" altLang="en-US" sz="4400" b="1" spc="600" dirty="0">
                  <a:solidFill>
                    <a:schemeClr val="bg1"/>
                  </a:solidFill>
                  <a:latin typeface="方正兰亭粗黑_GBK" panose="02000000000000000000" pitchFamily="2" charset="-122"/>
                  <a:ea typeface="方正兰亭粗黑_GBK" panose="02000000000000000000" pitchFamily="2" charset="-122"/>
                </a:endParaRPr>
              </a:p>
            </p:txBody>
          </p:sp>
        </p:grpSp>
        <p:sp>
          <p:nvSpPr>
            <p:cNvPr id="16" name="Freeform 5"/>
            <p:cNvSpPr>
              <a:spLocks noEditPoints="1"/>
            </p:cNvSpPr>
            <p:nvPr/>
          </p:nvSpPr>
          <p:spPr bwMode="auto">
            <a:xfrm>
              <a:off x="1584388" y="2107130"/>
              <a:ext cx="2165673" cy="2185470"/>
            </a:xfrm>
            <a:custGeom>
              <a:avLst/>
              <a:gdLst>
                <a:gd name="T0" fmla="*/ 6586 w 13376"/>
                <a:gd name="T1" fmla="*/ 7112 h 13488"/>
                <a:gd name="T2" fmla="*/ 536 w 13376"/>
                <a:gd name="T3" fmla="*/ 9613 h 13488"/>
                <a:gd name="T4" fmla="*/ 6585 w 13376"/>
                <a:gd name="T5" fmla="*/ 8531 h 13488"/>
                <a:gd name="T6" fmla="*/ 6640 w 13376"/>
                <a:gd name="T7" fmla="*/ 13488 h 13488"/>
                <a:gd name="T8" fmla="*/ 7337 w 13376"/>
                <a:gd name="T9" fmla="*/ 8506 h 13488"/>
                <a:gd name="T10" fmla="*/ 8773 w 13376"/>
                <a:gd name="T11" fmla="*/ 7069 h 13488"/>
                <a:gd name="T12" fmla="*/ 7337 w 13376"/>
                <a:gd name="T13" fmla="*/ 6426 h 13488"/>
                <a:gd name="T14" fmla="*/ 9046 w 13376"/>
                <a:gd name="T15" fmla="*/ 6426 h 13488"/>
                <a:gd name="T16" fmla="*/ 9695 w 13376"/>
                <a:gd name="T17" fmla="*/ 5611 h 13488"/>
                <a:gd name="T18" fmla="*/ 7337 w 13376"/>
                <a:gd name="T19" fmla="*/ 4946 h 13488"/>
                <a:gd name="T20" fmla="*/ 9717 w 13376"/>
                <a:gd name="T21" fmla="*/ 4882 h 13488"/>
                <a:gd name="T22" fmla="*/ 11153 w 13376"/>
                <a:gd name="T23" fmla="*/ 4325 h 13488"/>
                <a:gd name="T24" fmla="*/ 13135 w 13376"/>
                <a:gd name="T25" fmla="*/ 4925 h 13488"/>
                <a:gd name="T26" fmla="*/ 13061 w 13376"/>
                <a:gd name="T27" fmla="*/ 4689 h 13488"/>
                <a:gd name="T28" fmla="*/ 8398 w 13376"/>
                <a:gd name="T29" fmla="*/ 232 h 13488"/>
                <a:gd name="T30" fmla="*/ 8365 w 13376"/>
                <a:gd name="T31" fmla="*/ 223 h 13488"/>
                <a:gd name="T32" fmla="*/ 2007 w 13376"/>
                <a:gd name="T33" fmla="*/ 1845 h 13488"/>
                <a:gd name="T34" fmla="*/ 6565 w 13376"/>
                <a:gd name="T35" fmla="*/ 5568 h 13488"/>
                <a:gd name="T36" fmla="*/ 3 w 13376"/>
                <a:gd name="T37" fmla="*/ 5540 h 13488"/>
                <a:gd name="T38" fmla="*/ 13289 w 13376"/>
                <a:gd name="T39" fmla="*/ 5611 h 13488"/>
                <a:gd name="T40" fmla="*/ 11153 w 13376"/>
                <a:gd name="T41" fmla="*/ 6383 h 13488"/>
                <a:gd name="T42" fmla="*/ 13289 w 13376"/>
                <a:gd name="T43" fmla="*/ 5611 h 13488"/>
                <a:gd name="T44" fmla="*/ 13320 w 13376"/>
                <a:gd name="T45" fmla="*/ 7669 h 13488"/>
                <a:gd name="T46" fmla="*/ 12718 w 13376"/>
                <a:gd name="T47" fmla="*/ 7819 h 13488"/>
                <a:gd name="T48" fmla="*/ 10596 w 13376"/>
                <a:gd name="T49" fmla="*/ 7069 h 13488"/>
                <a:gd name="T50" fmla="*/ 9322 w 13376"/>
                <a:gd name="T51" fmla="*/ 9463 h 13488"/>
                <a:gd name="T52" fmla="*/ 8892 w 13376"/>
                <a:gd name="T53" fmla="*/ 9837 h 13488"/>
                <a:gd name="T54" fmla="*/ 8448 w 13376"/>
                <a:gd name="T55" fmla="*/ 9876 h 13488"/>
                <a:gd name="T56" fmla="*/ 8398 w 13376"/>
                <a:gd name="T57" fmla="*/ 10245 h 13488"/>
                <a:gd name="T58" fmla="*/ 9310 w 13376"/>
                <a:gd name="T59" fmla="*/ 10430 h 13488"/>
                <a:gd name="T60" fmla="*/ 8211 w 13376"/>
                <a:gd name="T61" fmla="*/ 10059 h 13488"/>
                <a:gd name="T62" fmla="*/ 8892 w 13376"/>
                <a:gd name="T63" fmla="*/ 9651 h 13488"/>
                <a:gd name="T64" fmla="*/ 9074 w 13376"/>
                <a:gd name="T65" fmla="*/ 9347 h 13488"/>
                <a:gd name="T66" fmla="*/ 8225 w 13376"/>
                <a:gd name="T67" fmla="*/ 9300 h 13488"/>
                <a:gd name="T68" fmla="*/ 8919 w 13376"/>
                <a:gd name="T69" fmla="*/ 9114 h 13488"/>
                <a:gd name="T70" fmla="*/ 9322 w 13376"/>
                <a:gd name="T71" fmla="*/ 9463 h 13488"/>
                <a:gd name="T72" fmla="*/ 7400 w 13376"/>
                <a:gd name="T73" fmla="*/ 10432 h 13488"/>
                <a:gd name="T74" fmla="*/ 7591 w 13376"/>
                <a:gd name="T75" fmla="*/ 9114 h 13488"/>
                <a:gd name="T76" fmla="*/ 11951 w 13376"/>
                <a:gd name="T77" fmla="*/ 10165 h 13488"/>
                <a:gd name="T78" fmla="*/ 11727 w 13376"/>
                <a:gd name="T79" fmla="*/ 10430 h 13488"/>
                <a:gd name="T80" fmla="*/ 11543 w 13376"/>
                <a:gd name="T81" fmla="*/ 10165 h 13488"/>
                <a:gd name="T82" fmla="*/ 10654 w 13376"/>
                <a:gd name="T83" fmla="*/ 10010 h 13488"/>
                <a:gd name="T84" fmla="*/ 11727 w 13376"/>
                <a:gd name="T85" fmla="*/ 9114 h 13488"/>
                <a:gd name="T86" fmla="*/ 11951 w 13376"/>
                <a:gd name="T87" fmla="*/ 9979 h 13488"/>
                <a:gd name="T88" fmla="*/ 11543 w 13376"/>
                <a:gd name="T89" fmla="*/ 9979 h 13488"/>
                <a:gd name="T90" fmla="*/ 10933 w 13376"/>
                <a:gd name="T91" fmla="*/ 9979 h 13488"/>
                <a:gd name="T92" fmla="*/ 10116 w 13376"/>
                <a:gd name="T93" fmla="*/ 9951 h 13488"/>
                <a:gd name="T94" fmla="*/ 9857 w 13376"/>
                <a:gd name="T95" fmla="*/ 9692 h 13488"/>
                <a:gd name="T96" fmla="*/ 10116 w 13376"/>
                <a:gd name="T97" fmla="*/ 9951 h 13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76" h="13488">
                  <a:moveTo>
                    <a:pt x="6586" y="6426"/>
                  </a:moveTo>
                  <a:lnTo>
                    <a:pt x="6586" y="7112"/>
                  </a:lnTo>
                  <a:cubicBezTo>
                    <a:pt x="4376" y="7102"/>
                    <a:pt x="2288" y="7307"/>
                    <a:pt x="0" y="7927"/>
                  </a:cubicBezTo>
                  <a:cubicBezTo>
                    <a:pt x="104" y="8519"/>
                    <a:pt x="287" y="9085"/>
                    <a:pt x="536" y="9613"/>
                  </a:cubicBezTo>
                  <a:cubicBezTo>
                    <a:pt x="2556" y="7827"/>
                    <a:pt x="5605" y="7763"/>
                    <a:pt x="6586" y="7862"/>
                  </a:cubicBezTo>
                  <a:lnTo>
                    <a:pt x="6585" y="8531"/>
                  </a:lnTo>
                  <a:cubicBezTo>
                    <a:pt x="4369" y="8662"/>
                    <a:pt x="2805" y="9699"/>
                    <a:pt x="1904" y="11544"/>
                  </a:cubicBezTo>
                  <a:cubicBezTo>
                    <a:pt x="3122" y="12746"/>
                    <a:pt x="4794" y="13488"/>
                    <a:pt x="6640" y="13488"/>
                  </a:cubicBezTo>
                  <a:cubicBezTo>
                    <a:pt x="9754" y="13488"/>
                    <a:pt x="12376" y="11375"/>
                    <a:pt x="13151" y="8506"/>
                  </a:cubicBezTo>
                  <a:lnTo>
                    <a:pt x="7337" y="8506"/>
                  </a:lnTo>
                  <a:lnTo>
                    <a:pt x="7337" y="7798"/>
                  </a:lnTo>
                  <a:lnTo>
                    <a:pt x="8773" y="7069"/>
                  </a:lnTo>
                  <a:lnTo>
                    <a:pt x="7337" y="7069"/>
                  </a:lnTo>
                  <a:lnTo>
                    <a:pt x="7337" y="6426"/>
                  </a:lnTo>
                  <a:lnTo>
                    <a:pt x="8559" y="6426"/>
                  </a:lnTo>
                  <a:lnTo>
                    <a:pt x="9046" y="6426"/>
                  </a:lnTo>
                  <a:lnTo>
                    <a:pt x="9695" y="6426"/>
                  </a:lnTo>
                  <a:lnTo>
                    <a:pt x="9695" y="5611"/>
                  </a:lnTo>
                  <a:lnTo>
                    <a:pt x="7337" y="5611"/>
                  </a:lnTo>
                  <a:lnTo>
                    <a:pt x="7337" y="4946"/>
                  </a:lnTo>
                  <a:lnTo>
                    <a:pt x="9652" y="4946"/>
                  </a:lnTo>
                  <a:cubicBezTo>
                    <a:pt x="9702" y="4946"/>
                    <a:pt x="9717" y="4932"/>
                    <a:pt x="9717" y="4882"/>
                  </a:cubicBezTo>
                  <a:lnTo>
                    <a:pt x="9717" y="4325"/>
                  </a:lnTo>
                  <a:lnTo>
                    <a:pt x="11153" y="4325"/>
                  </a:lnTo>
                  <a:lnTo>
                    <a:pt x="11153" y="4925"/>
                  </a:lnTo>
                  <a:lnTo>
                    <a:pt x="13135" y="4925"/>
                  </a:lnTo>
                  <a:cubicBezTo>
                    <a:pt x="13113" y="4845"/>
                    <a:pt x="13089" y="4767"/>
                    <a:pt x="13064" y="4688"/>
                  </a:cubicBezTo>
                  <a:lnTo>
                    <a:pt x="13061" y="4689"/>
                  </a:lnTo>
                  <a:cubicBezTo>
                    <a:pt x="13061" y="4686"/>
                    <a:pt x="13061" y="4683"/>
                    <a:pt x="13061" y="4679"/>
                  </a:cubicBezTo>
                  <a:cubicBezTo>
                    <a:pt x="12365" y="2514"/>
                    <a:pt x="10605" y="827"/>
                    <a:pt x="8398" y="232"/>
                  </a:cubicBezTo>
                  <a:lnTo>
                    <a:pt x="8366" y="230"/>
                  </a:lnTo>
                  <a:lnTo>
                    <a:pt x="8365" y="223"/>
                  </a:lnTo>
                  <a:cubicBezTo>
                    <a:pt x="7814" y="78"/>
                    <a:pt x="7236" y="0"/>
                    <a:pt x="6640" y="0"/>
                  </a:cubicBezTo>
                  <a:cubicBezTo>
                    <a:pt x="4846" y="0"/>
                    <a:pt x="3215" y="701"/>
                    <a:pt x="2007" y="1845"/>
                  </a:cubicBezTo>
                  <a:cubicBezTo>
                    <a:pt x="2776" y="4241"/>
                    <a:pt x="5784" y="4946"/>
                    <a:pt x="6565" y="4946"/>
                  </a:cubicBezTo>
                  <a:lnTo>
                    <a:pt x="6565" y="5568"/>
                  </a:lnTo>
                  <a:cubicBezTo>
                    <a:pt x="4431" y="5593"/>
                    <a:pt x="2818" y="5407"/>
                    <a:pt x="545" y="3854"/>
                  </a:cubicBezTo>
                  <a:cubicBezTo>
                    <a:pt x="295" y="4382"/>
                    <a:pt x="110" y="4947"/>
                    <a:pt x="3" y="5540"/>
                  </a:cubicBezTo>
                  <a:cubicBezTo>
                    <a:pt x="1707" y="6169"/>
                    <a:pt x="4762" y="6353"/>
                    <a:pt x="6586" y="6426"/>
                  </a:cubicBezTo>
                  <a:close/>
                  <a:moveTo>
                    <a:pt x="13289" y="5611"/>
                  </a:moveTo>
                  <a:cubicBezTo>
                    <a:pt x="13331" y="5864"/>
                    <a:pt x="13360" y="6121"/>
                    <a:pt x="13374" y="6383"/>
                  </a:cubicBezTo>
                  <a:lnTo>
                    <a:pt x="11153" y="6383"/>
                  </a:lnTo>
                  <a:lnTo>
                    <a:pt x="11153" y="5611"/>
                  </a:lnTo>
                  <a:lnTo>
                    <a:pt x="13289" y="5611"/>
                  </a:lnTo>
                  <a:close/>
                  <a:moveTo>
                    <a:pt x="13376" y="7069"/>
                  </a:moveTo>
                  <a:cubicBezTo>
                    <a:pt x="13366" y="7272"/>
                    <a:pt x="13348" y="7472"/>
                    <a:pt x="13320" y="7669"/>
                  </a:cubicBezTo>
                  <a:lnTo>
                    <a:pt x="12826" y="7669"/>
                  </a:lnTo>
                  <a:cubicBezTo>
                    <a:pt x="12826" y="7776"/>
                    <a:pt x="12845" y="7819"/>
                    <a:pt x="12718" y="7819"/>
                  </a:cubicBezTo>
                  <a:lnTo>
                    <a:pt x="9309" y="7819"/>
                  </a:lnTo>
                  <a:lnTo>
                    <a:pt x="10596" y="7069"/>
                  </a:lnTo>
                  <a:lnTo>
                    <a:pt x="13376" y="7069"/>
                  </a:lnTo>
                  <a:close/>
                  <a:moveTo>
                    <a:pt x="9322" y="9463"/>
                  </a:moveTo>
                  <a:cubicBezTo>
                    <a:pt x="9322" y="9592"/>
                    <a:pt x="9278" y="9689"/>
                    <a:pt x="9190" y="9753"/>
                  </a:cubicBezTo>
                  <a:cubicBezTo>
                    <a:pt x="9116" y="9809"/>
                    <a:pt x="9016" y="9837"/>
                    <a:pt x="8892" y="9837"/>
                  </a:cubicBezTo>
                  <a:lnTo>
                    <a:pt x="8619" y="9837"/>
                  </a:lnTo>
                  <a:cubicBezTo>
                    <a:pt x="8536" y="9837"/>
                    <a:pt x="8479" y="9850"/>
                    <a:pt x="8448" y="9876"/>
                  </a:cubicBezTo>
                  <a:cubicBezTo>
                    <a:pt x="8415" y="9907"/>
                    <a:pt x="8398" y="9968"/>
                    <a:pt x="8398" y="10059"/>
                  </a:cubicBezTo>
                  <a:lnTo>
                    <a:pt x="8398" y="10245"/>
                  </a:lnTo>
                  <a:lnTo>
                    <a:pt x="9310" y="10245"/>
                  </a:lnTo>
                  <a:lnTo>
                    <a:pt x="9310" y="10430"/>
                  </a:lnTo>
                  <a:lnTo>
                    <a:pt x="8211" y="10430"/>
                  </a:lnTo>
                  <a:lnTo>
                    <a:pt x="8211" y="10059"/>
                  </a:lnTo>
                  <a:cubicBezTo>
                    <a:pt x="8211" y="9787"/>
                    <a:pt x="8347" y="9651"/>
                    <a:pt x="8619" y="9651"/>
                  </a:cubicBezTo>
                  <a:lnTo>
                    <a:pt x="8892" y="9651"/>
                  </a:lnTo>
                  <a:cubicBezTo>
                    <a:pt x="9054" y="9651"/>
                    <a:pt x="9135" y="9588"/>
                    <a:pt x="9135" y="9463"/>
                  </a:cubicBezTo>
                  <a:cubicBezTo>
                    <a:pt x="9135" y="9417"/>
                    <a:pt x="9115" y="9378"/>
                    <a:pt x="9074" y="9347"/>
                  </a:cubicBezTo>
                  <a:cubicBezTo>
                    <a:pt x="9033" y="9315"/>
                    <a:pt x="8981" y="9300"/>
                    <a:pt x="8919" y="9300"/>
                  </a:cubicBezTo>
                  <a:lnTo>
                    <a:pt x="8225" y="9300"/>
                  </a:lnTo>
                  <a:lnTo>
                    <a:pt x="8225" y="9114"/>
                  </a:lnTo>
                  <a:lnTo>
                    <a:pt x="8919" y="9114"/>
                  </a:lnTo>
                  <a:cubicBezTo>
                    <a:pt x="9018" y="9114"/>
                    <a:pt x="9105" y="9141"/>
                    <a:pt x="9182" y="9196"/>
                  </a:cubicBezTo>
                  <a:cubicBezTo>
                    <a:pt x="9275" y="9263"/>
                    <a:pt x="9322" y="9352"/>
                    <a:pt x="9322" y="9463"/>
                  </a:cubicBezTo>
                  <a:close/>
                  <a:moveTo>
                    <a:pt x="7591" y="10432"/>
                  </a:moveTo>
                  <a:lnTo>
                    <a:pt x="7400" y="10432"/>
                  </a:lnTo>
                  <a:lnTo>
                    <a:pt x="7400" y="9114"/>
                  </a:lnTo>
                  <a:lnTo>
                    <a:pt x="7591" y="9114"/>
                  </a:lnTo>
                  <a:lnTo>
                    <a:pt x="7591" y="10432"/>
                  </a:lnTo>
                  <a:close/>
                  <a:moveTo>
                    <a:pt x="11951" y="10165"/>
                  </a:moveTo>
                  <a:lnTo>
                    <a:pt x="11727" y="10165"/>
                  </a:lnTo>
                  <a:lnTo>
                    <a:pt x="11727" y="10430"/>
                  </a:lnTo>
                  <a:lnTo>
                    <a:pt x="11543" y="10430"/>
                  </a:lnTo>
                  <a:lnTo>
                    <a:pt x="11543" y="10165"/>
                  </a:lnTo>
                  <a:lnTo>
                    <a:pt x="10654" y="10165"/>
                  </a:lnTo>
                  <a:lnTo>
                    <a:pt x="10654" y="10010"/>
                  </a:lnTo>
                  <a:lnTo>
                    <a:pt x="11449" y="9114"/>
                  </a:lnTo>
                  <a:lnTo>
                    <a:pt x="11727" y="9114"/>
                  </a:lnTo>
                  <a:lnTo>
                    <a:pt x="11727" y="9979"/>
                  </a:lnTo>
                  <a:lnTo>
                    <a:pt x="11951" y="9979"/>
                  </a:lnTo>
                  <a:lnTo>
                    <a:pt x="11951" y="10165"/>
                  </a:lnTo>
                  <a:close/>
                  <a:moveTo>
                    <a:pt x="11543" y="9979"/>
                  </a:moveTo>
                  <a:lnTo>
                    <a:pt x="11543" y="9290"/>
                  </a:lnTo>
                  <a:lnTo>
                    <a:pt x="10933" y="9979"/>
                  </a:lnTo>
                  <a:lnTo>
                    <a:pt x="11543" y="9979"/>
                  </a:lnTo>
                  <a:close/>
                  <a:moveTo>
                    <a:pt x="10116" y="9951"/>
                  </a:moveTo>
                  <a:lnTo>
                    <a:pt x="9857" y="9951"/>
                  </a:lnTo>
                  <a:lnTo>
                    <a:pt x="9857" y="9692"/>
                  </a:lnTo>
                  <a:lnTo>
                    <a:pt x="10116" y="9692"/>
                  </a:lnTo>
                  <a:lnTo>
                    <a:pt x="10116" y="9951"/>
                  </a:lnTo>
                  <a:close/>
                </a:path>
              </a:pathLst>
            </a:custGeom>
            <a:solidFill>
              <a:schemeClr val="bg1"/>
            </a:solidFill>
            <a:ln w="7938" cap="flat">
              <a:noFill/>
              <a:prstDash val="solid"/>
              <a:miter lim="800000"/>
            </a:ln>
          </p:spPr>
          <p:txBody>
            <a:bodyPr vert="horz" wrap="square" lIns="91440" tIns="45720" rIns="91440" bIns="45720" numCol="1" anchor="t" anchorCtr="0" compatLnSpc="1"/>
            <a:lstStyle/>
            <a:p>
              <a:endParaRPr lang="zh-CN" altLang="en-US"/>
            </a:p>
          </p:txBody>
        </p:sp>
      </p:grpSp>
      <p:pic>
        <p:nvPicPr>
          <p:cNvPr id="2" name="图片 1"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50"/>
                                        <p:tgtEl>
                                          <p:spTgt spid="6"/>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85261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国家宪法日暨全国法制宣传日</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86180" y="2094912"/>
            <a:ext cx="3290520" cy="3281908"/>
          </a:xfrm>
          <a:prstGeom prst="rect">
            <a:avLst/>
          </a:prstGeom>
          <a:effectLst>
            <a:outerShdw blurRad="114300" dist="50800" dir="5400000" algn="t" rotWithShape="0">
              <a:prstClr val="black">
                <a:alpha val="40000"/>
              </a:prstClr>
            </a:outerShdw>
          </a:effectLst>
        </p:spPr>
      </p:pic>
      <p:sp>
        <p:nvSpPr>
          <p:cNvPr id="6" name="矩形 5"/>
          <p:cNvSpPr/>
          <p:nvPr/>
        </p:nvSpPr>
        <p:spPr>
          <a:xfrm>
            <a:off x="4744389" y="2624305"/>
            <a:ext cx="7147574" cy="2893100"/>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该作品底色为红色，由“法”字演绎而来。“法”字的“水”部放射出三条弧形光带，穿越整个圆形，具有动感、传播、放射、扩大之效应，寓意法律知识和法制观念像光芒一样在全社会传播，同时又如一只用于宣讲法律知识的喇叭。“法”的“去”部，造型如一把金钥匙，插在三条光带中，象征通过法制宣传教育开启法律知识之门，启迪公民的法律意识和法制观念。</a:t>
            </a:r>
            <a:endParaRPr lang="zh-CN" altLang="en-US" sz="20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4807255" y="2048667"/>
            <a:ext cx="2215911" cy="484188"/>
            <a:chOff x="612380" y="1301220"/>
            <a:chExt cx="2215911" cy="484188"/>
          </a:xfrm>
        </p:grpSpPr>
        <p:sp>
          <p:nvSpPr>
            <p:cNvPr id="8" name="任意多边形 12"/>
            <p:cNvSpPr/>
            <p:nvPr/>
          </p:nvSpPr>
          <p:spPr bwMode="auto">
            <a:xfrm>
              <a:off x="2472691" y="1301220"/>
              <a:ext cx="355600" cy="484188"/>
            </a:xfrm>
            <a:custGeom>
              <a:avLst/>
              <a:gdLst>
                <a:gd name="connsiteX0" fmla="*/ 0 w 355600"/>
                <a:gd name="connsiteY0" fmla="*/ 0 h 484188"/>
                <a:gd name="connsiteX1" fmla="*/ 355600 w 355600"/>
                <a:gd name="connsiteY1" fmla="*/ 0 h 484188"/>
                <a:gd name="connsiteX2" fmla="*/ 182803 w 355600"/>
                <a:gd name="connsiteY2" fmla="*/ 242094 h 484188"/>
                <a:gd name="connsiteX3" fmla="*/ 355600 w 355600"/>
                <a:gd name="connsiteY3" fmla="*/ 484188 h 484188"/>
                <a:gd name="connsiteX4" fmla="*/ 0 w 355600"/>
                <a:gd name="connsiteY4" fmla="*/ 484188 h 484188"/>
                <a:gd name="connsiteX5" fmla="*/ 0 w 355600"/>
                <a:gd name="connsiteY5" fmla="*/ 0 h 48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600" h="484188">
                  <a:moveTo>
                    <a:pt x="0" y="0"/>
                  </a:moveTo>
                  <a:lnTo>
                    <a:pt x="355600" y="0"/>
                  </a:lnTo>
                  <a:lnTo>
                    <a:pt x="182803" y="242094"/>
                  </a:lnTo>
                  <a:lnTo>
                    <a:pt x="355600" y="484188"/>
                  </a:lnTo>
                  <a:lnTo>
                    <a:pt x="0" y="484188"/>
                  </a:lnTo>
                  <a:lnTo>
                    <a:pt x="0" y="0"/>
                  </a:lnTo>
                  <a:close/>
                </a:path>
              </a:pathLst>
            </a:custGeom>
            <a:solidFill>
              <a:schemeClr val="accent1"/>
            </a:solidFill>
            <a:ln w="12700" cap="flat">
              <a:noFill/>
              <a:prstDash val="solid"/>
              <a:miter lim="800000"/>
            </a:ln>
            <a:effectLst/>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612380" y="1301220"/>
              <a:ext cx="1836683" cy="484188"/>
              <a:chOff x="612380" y="1301220"/>
              <a:chExt cx="1836683" cy="484188"/>
            </a:xfrm>
          </p:grpSpPr>
          <p:sp>
            <p:nvSpPr>
              <p:cNvPr id="10" name="任意多边形 14"/>
              <p:cNvSpPr/>
              <p:nvPr/>
            </p:nvSpPr>
            <p:spPr bwMode="auto">
              <a:xfrm>
                <a:off x="612381" y="1301220"/>
                <a:ext cx="1836682" cy="484188"/>
              </a:xfrm>
              <a:custGeom>
                <a:avLst/>
                <a:gdLst>
                  <a:gd name="connsiteX0" fmla="*/ 0 w 2222897"/>
                  <a:gd name="connsiteY0" fmla="*/ 0 h 484188"/>
                  <a:gd name="connsiteX1" fmla="*/ 2222897 w 2222897"/>
                  <a:gd name="connsiteY1" fmla="*/ 0 h 484188"/>
                  <a:gd name="connsiteX2" fmla="*/ 2222897 w 2222897"/>
                  <a:gd name="connsiteY2" fmla="*/ 484188 h 484188"/>
                  <a:gd name="connsiteX3" fmla="*/ 0 w 2222897"/>
                  <a:gd name="connsiteY3" fmla="*/ 484188 h 484188"/>
                  <a:gd name="connsiteX4" fmla="*/ 0 w 2222897"/>
                  <a:gd name="connsiteY4" fmla="*/ 0 h 48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897" h="484188">
                    <a:moveTo>
                      <a:pt x="0" y="0"/>
                    </a:moveTo>
                    <a:lnTo>
                      <a:pt x="2222897" y="0"/>
                    </a:lnTo>
                    <a:lnTo>
                      <a:pt x="2222897" y="484188"/>
                    </a:lnTo>
                    <a:lnTo>
                      <a:pt x="0" y="484188"/>
                    </a:lnTo>
                    <a:lnTo>
                      <a:pt x="0" y="0"/>
                    </a:lnTo>
                    <a:close/>
                  </a:path>
                </a:pathLst>
              </a:custGeom>
              <a:solidFill>
                <a:schemeClr val="accent1"/>
              </a:solidFill>
              <a:ln w="12700" cap="flat">
                <a:noFill/>
                <a:prstDash val="solid"/>
                <a:miter lim="800000"/>
              </a:ln>
              <a:effectLst/>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1" name="文本框 10"/>
              <p:cNvSpPr txBox="1">
                <a:spLocks noChangeArrowheads="1"/>
              </p:cNvSpPr>
              <p:nvPr/>
            </p:nvSpPr>
            <p:spPr bwMode="auto">
              <a:xfrm>
                <a:off x="612380" y="1330071"/>
                <a:ext cx="1836682" cy="430887"/>
              </a:xfrm>
              <a:prstGeom prst="rect">
                <a:avLst/>
              </a:prstGeom>
              <a:noFill/>
            </p:spPr>
            <p:txBody>
              <a:bodyPr wrap="square" rtlCol="0">
                <a:spAutoFit/>
              </a:bodyPr>
              <a:lstStyle>
                <a:defPPr>
                  <a:defRPr lang="zh-CN"/>
                </a:defPPr>
                <a:lvl1pPr fontAlgn="auto">
                  <a:lnSpc>
                    <a:spcPct val="130000"/>
                  </a:lnSpc>
                  <a:spcBef>
                    <a:spcPts val="0"/>
                  </a:spcBef>
                  <a:spcAft>
                    <a:spcPts val="0"/>
                  </a:spcAft>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2200" b="1" spc="300" dirty="0" smtClean="0">
                    <a:solidFill>
                      <a:schemeClr val="bg1"/>
                    </a:solidFill>
                    <a:cs typeface="+mn-ea"/>
                    <a:sym typeface="+mn-lt"/>
                  </a:rPr>
                  <a:t>标志意义</a:t>
                </a:r>
                <a:endParaRPr lang="zh-CN" altLang="en-US" sz="2200" b="1" spc="300" dirty="0">
                  <a:solidFill>
                    <a:schemeClr val="bg1"/>
                  </a:solidFill>
                  <a:cs typeface="+mn-ea"/>
                  <a:sym typeface="+mn-lt"/>
                </a:endParaRPr>
              </a:p>
            </p:txBody>
          </p:sp>
        </p:grpSp>
      </p:grpSp>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750"/>
                                        <p:tgtEl>
                                          <p:spTgt spid="7"/>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3009899" cy="1899200"/>
          </a:xfrm>
          <a:prstGeom prst="rect">
            <a:avLst/>
          </a:prstGeom>
        </p:spPr>
      </p:pic>
      <p:sp>
        <p:nvSpPr>
          <p:cNvPr id="15" name="文本框 14"/>
          <p:cNvSpPr txBox="1"/>
          <p:nvPr/>
        </p:nvSpPr>
        <p:spPr>
          <a:xfrm>
            <a:off x="4930140" y="1725930"/>
            <a:ext cx="2331720" cy="922020"/>
          </a:xfrm>
          <a:prstGeom prst="rect">
            <a:avLst/>
          </a:prstGeom>
          <a:noFill/>
        </p:spPr>
        <p:txBody>
          <a:bodyPr wrap="square" rtlCol="0">
            <a:spAutoFit/>
          </a:bodyPr>
          <a:p>
            <a:pPr algn="dist"/>
            <a:r>
              <a:rPr lang="zh-CN" altLang="en-US" sz="5400">
                <a:solidFill>
                  <a:srgbClr val="D80E1C"/>
                </a:solidFill>
                <a:latin typeface="方正悠宋体加粗" panose="02010600010101010101" charset="-122"/>
                <a:ea typeface="方正悠宋体加粗" panose="02010600010101010101" charset="-122"/>
              </a:rPr>
              <a:t>第三</a:t>
            </a:r>
            <a:r>
              <a:rPr lang="zh-CN" altLang="en-US" sz="5400">
                <a:solidFill>
                  <a:srgbClr val="D80E1C"/>
                </a:solidFill>
                <a:latin typeface="方正悠宋体加粗" panose="02010600010101010101" charset="-122"/>
                <a:ea typeface="方正悠宋体加粗" panose="02010600010101010101" charset="-122"/>
              </a:rPr>
              <a:t>章</a:t>
            </a:r>
            <a:endParaRPr lang="zh-CN" altLang="en-US" sz="5400">
              <a:solidFill>
                <a:srgbClr val="D80E1C"/>
              </a:solidFill>
              <a:latin typeface="方正悠宋体加粗" panose="02010600010101010101" charset="-122"/>
              <a:ea typeface="方正悠宋体加粗" panose="02010600010101010101" charset="-122"/>
            </a:endParaRPr>
          </a:p>
        </p:txBody>
      </p:sp>
      <p:sp>
        <p:nvSpPr>
          <p:cNvPr id="2" name="Rectangle 5"/>
          <p:cNvSpPr>
            <a:spLocks noChangeArrowheads="1"/>
          </p:cNvSpPr>
          <p:nvPr/>
        </p:nvSpPr>
        <p:spPr bwMode="auto">
          <a:xfrm>
            <a:off x="1560491" y="3213498"/>
            <a:ext cx="9071017" cy="89255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rPr>
              <a:t>国家宪法</a:t>
            </a:r>
            <a:r>
              <a:rPr lang="zh-CN" altLang="en-US" sz="5200" b="1" dirty="0" smtClean="0">
                <a:ln cmpd="sng">
                  <a:noFill/>
                  <a:prstDash val="solid"/>
                </a:ln>
                <a:solidFill>
                  <a:schemeClr val="accent1"/>
                </a:solidFill>
                <a:latin typeface="微软雅黑" panose="020B0503020204020204" pitchFamily="34" charset="-122"/>
                <a:ea typeface="微软雅黑" panose="020B0503020204020204" pitchFamily="34" charset="-122"/>
              </a:rPr>
              <a:t>日设立意义</a:t>
            </a:r>
            <a:endPar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41632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国家宪法日设立意义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568700" y="2120900"/>
            <a:ext cx="8323263" cy="3106737"/>
            <a:chOff x="3568700" y="2120900"/>
            <a:chExt cx="8323263" cy="3106737"/>
          </a:xfrm>
        </p:grpSpPr>
        <p:sp>
          <p:nvSpPr>
            <p:cNvPr id="7" name="矩形 6"/>
            <p:cNvSpPr/>
            <p:nvPr/>
          </p:nvSpPr>
          <p:spPr>
            <a:xfrm>
              <a:off x="3731058" y="2335440"/>
              <a:ext cx="8051367" cy="2677656"/>
            </a:xfrm>
            <a:prstGeom prst="rect">
              <a:avLst/>
            </a:prstGeom>
            <a:noFill/>
          </p:spPr>
          <p:txBody>
            <a:bodyPr wrap="square" lIns="0" tIns="0" rIns="0" bIns="0">
              <a:spAutoFit/>
            </a:bodyPr>
            <a:lstStyle/>
            <a:p>
              <a:pPr>
                <a:lnSpc>
                  <a:spcPct val="130000"/>
                </a:lnSpc>
                <a:spcBef>
                  <a:spcPts val="600"/>
                </a:spcBef>
              </a:pPr>
              <a:r>
                <a:rPr lang="zh-CN" altLang="en-US" b="1" dirty="0">
                  <a:solidFill>
                    <a:schemeClr val="accent1"/>
                  </a:solidFill>
                  <a:latin typeface="微软雅黑" panose="020B0503020204020204" pitchFamily="34" charset="-122"/>
                  <a:ea typeface="微软雅黑" panose="020B0503020204020204" pitchFamily="34" charset="-122"/>
                </a:rPr>
                <a:t>设立国家宪法日有助于落实依宪治国，发挥宪法作用，维护宪法权威。</a:t>
              </a:r>
              <a:endParaRPr lang="en-US" altLang="zh-CN" b="1" dirty="0">
                <a:solidFill>
                  <a:schemeClr val="accent1"/>
                </a:solidFill>
                <a:latin typeface="微软雅黑" panose="020B0503020204020204" pitchFamily="34" charset="-122"/>
                <a:ea typeface="微软雅黑" panose="020B0503020204020204" pitchFamily="34" charset="-122"/>
              </a:endParaRPr>
            </a:p>
            <a:p>
              <a:pPr>
                <a:lnSpc>
                  <a:spcPct val="130000"/>
                </a:lnSpc>
                <a:spcBef>
                  <a:spcPts val="600"/>
                </a:spcBef>
              </a:pPr>
              <a:r>
                <a:rPr lang="en-US" altLang="zh-CN" sz="1600" dirty="0">
                  <a:latin typeface="微软雅黑" panose="020B0503020204020204" pitchFamily="34" charset="-122"/>
                  <a:ea typeface="微软雅黑" panose="020B0503020204020204" pitchFamily="34" charset="-122"/>
                </a:rPr>
                <a:t>2012</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日，习近平总书记在首都各界纪念现行宪法公布施行</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周年大会上指出：“全面贯彻实施宪法，是建设社会主义法治国家的首要任务和基础性工作。”今年</a:t>
              </a:r>
              <a:r>
                <a:rPr lang="en-US" altLang="zh-CN" sz="1600" dirty="0">
                  <a:latin typeface="微软雅黑" panose="020B0503020204020204" pitchFamily="34" charset="-122"/>
                  <a:ea typeface="微软雅黑" panose="020B0503020204020204" pitchFamily="34" charset="-122"/>
                </a:rPr>
                <a:t>9</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日，习近平总书记在庆祝全国人大成立</a:t>
              </a:r>
              <a:r>
                <a:rPr lang="en-US" altLang="zh-CN" sz="1600" dirty="0">
                  <a:latin typeface="微软雅黑" panose="020B0503020204020204" pitchFamily="34" charset="-122"/>
                  <a:ea typeface="微软雅黑" panose="020B0503020204020204" pitchFamily="34" charset="-122"/>
                </a:rPr>
                <a:t>60</a:t>
              </a:r>
              <a:r>
                <a:rPr lang="zh-CN" altLang="en-US" sz="1600" dirty="0">
                  <a:latin typeface="微软雅黑" panose="020B0503020204020204" pitchFamily="34" charset="-122"/>
                  <a:ea typeface="微软雅黑" panose="020B0503020204020204" pitchFamily="34" charset="-122"/>
                </a:rPr>
                <a:t>周年大会上指出：“宪法是国家的根本法，坚持依法治国首先要坚持依宪治国，坚持依法执政首先要坚持依宪执政。”党的十八届四中全会重申了这一点，并强调全国各族人民、一切国家机关和武装力量、各政党和各社会团体、各企事业组织，都必须以宪法为根本的活动准则，并且负有维护宪法尊严、保证宪法实施的职责。要落实这一系列精神，需要提高宪法宣传的实效性，积极探索宪法宣传的生动形式。</a:t>
              </a:r>
              <a:endParaRPr lang="zh-CN" altLang="en-US" sz="1600" dirty="0">
                <a:latin typeface="微软雅黑" panose="020B0503020204020204" pitchFamily="34" charset="-122"/>
                <a:ea typeface="微软雅黑" panose="020B0503020204020204" pitchFamily="34" charset="-122"/>
              </a:endParaRPr>
            </a:p>
          </p:txBody>
        </p:sp>
        <p:sp>
          <p:nvSpPr>
            <p:cNvPr id="8" name="矩形 7"/>
            <p:cNvSpPr/>
            <p:nvPr/>
          </p:nvSpPr>
          <p:spPr>
            <a:xfrm>
              <a:off x="3568700" y="2120900"/>
              <a:ext cx="8323263" cy="31067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34963" y="2120900"/>
            <a:ext cx="3106737" cy="3106737"/>
            <a:chOff x="334963" y="2120900"/>
            <a:chExt cx="3106737" cy="3106737"/>
          </a:xfrm>
        </p:grpSpPr>
        <p:sp>
          <p:nvSpPr>
            <p:cNvPr id="10" name="矩形 9"/>
            <p:cNvSpPr/>
            <p:nvPr/>
          </p:nvSpPr>
          <p:spPr>
            <a:xfrm>
              <a:off x="334963" y="2120900"/>
              <a:ext cx="3106737" cy="310673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64892" y="2750939"/>
              <a:ext cx="2646878" cy="184665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fontAlgn="base" hangingPunct="0">
                <a:lnSpc>
                  <a:spcPct val="150000"/>
                </a:lnSpc>
                <a:spcBef>
                  <a:spcPct val="0"/>
                </a:spcBef>
                <a:spcAft>
                  <a:spcPct val="0"/>
                </a:spcAft>
              </a:pPr>
              <a:r>
                <a:rPr lang="zh-CN" altLang="en-US" sz="4400" b="1" dirty="0" smtClean="0">
                  <a:ln cmpd="sng">
                    <a:noFill/>
                    <a:prstDash val="solid"/>
                  </a:ln>
                  <a:solidFill>
                    <a:schemeClr val="bg1"/>
                  </a:solidFill>
                  <a:latin typeface="微软雅黑" panose="020B0503020204020204" pitchFamily="34" charset="-122"/>
                  <a:ea typeface="微软雅黑" panose="020B0503020204020204" pitchFamily="34" charset="-122"/>
                </a:rPr>
                <a:t>意义一</a:t>
              </a:r>
              <a:endParaRPr lang="zh-CN" altLang="en-US" sz="4400" b="1" dirty="0">
                <a:ln cmpd="sng">
                  <a:noFill/>
                  <a:prstDash val="solid"/>
                </a:ln>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ct val="0"/>
                </a:spcBef>
                <a:spcAft>
                  <a:spcPct val="0"/>
                </a:spcAft>
              </a:pPr>
              <a:r>
                <a:rPr lang="zh-CN" altLang="en-US" sz="3200" b="1" dirty="0">
                  <a:ln cmpd="sng">
                    <a:noFill/>
                    <a:prstDash val="solid"/>
                  </a:ln>
                  <a:solidFill>
                    <a:schemeClr val="bg1"/>
                  </a:solidFill>
                  <a:latin typeface="微软雅黑" panose="020B0503020204020204" pitchFamily="34" charset="-122"/>
                  <a:ea typeface="微软雅黑" panose="020B0503020204020204" pitchFamily="34" charset="-122"/>
                </a:rPr>
                <a:t>落实依宪治国</a:t>
              </a:r>
              <a:endParaRPr lang="zh-CN" altLang="en-US" sz="3200" b="1"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Effect transition="in" filter="fade">
                                      <p:cBhvr>
                                        <p:cTn id="9" dur="750"/>
                                        <p:tgtEl>
                                          <p:spTgt spid="9"/>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41632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国家宪法日设立意义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34963" y="2120900"/>
            <a:ext cx="8323263" cy="3106737"/>
            <a:chOff x="3568700" y="2120900"/>
            <a:chExt cx="8323263" cy="3106737"/>
          </a:xfrm>
        </p:grpSpPr>
        <p:sp>
          <p:nvSpPr>
            <p:cNvPr id="6" name="矩形 5"/>
            <p:cNvSpPr/>
            <p:nvPr/>
          </p:nvSpPr>
          <p:spPr>
            <a:xfrm>
              <a:off x="3835833" y="2755555"/>
              <a:ext cx="7870391" cy="1837426"/>
            </a:xfrm>
            <a:prstGeom prst="rect">
              <a:avLst/>
            </a:prstGeom>
            <a:noFill/>
          </p:spPr>
          <p:txBody>
            <a:bodyPr wrap="square" lIns="0" tIns="0" rIns="0" bIns="0">
              <a:spAutoFit/>
            </a:bodyPr>
            <a:lstStyle/>
            <a:p>
              <a:pPr>
                <a:lnSpc>
                  <a:spcPct val="130000"/>
                </a:lnSpc>
                <a:spcBef>
                  <a:spcPts val="600"/>
                </a:spcBef>
              </a:pPr>
              <a:r>
                <a:rPr lang="zh-CN" altLang="en-US" sz="2000" b="1" kern="0" dirty="0">
                  <a:solidFill>
                    <a:schemeClr val="accent1"/>
                  </a:solidFill>
                  <a:latin typeface="Arial" panose="020B0604020202020204" pitchFamily="34" charset="0"/>
                  <a:ea typeface="微软雅黑" panose="020B0503020204020204" pitchFamily="34" charset="-122"/>
                  <a:cs typeface="+mn-ea"/>
                </a:rPr>
                <a:t>设立国家宪法日有助于普及宪法知识，有助于公民通过各种宪法宣传活动感受宪法的价值，扩大宪法实施的群众基础。</a:t>
              </a:r>
              <a:endParaRPr lang="zh-CN" altLang="en-US" sz="2000" b="1" kern="0" dirty="0">
                <a:solidFill>
                  <a:schemeClr val="accent1"/>
                </a:solidFill>
                <a:latin typeface="Arial" panose="020B0604020202020204" pitchFamily="34" charset="0"/>
                <a:ea typeface="微软雅黑" panose="020B0503020204020204" pitchFamily="34" charset="-122"/>
                <a:cs typeface="+mn-ea"/>
              </a:endParaRPr>
            </a:p>
            <a:p>
              <a:pPr>
                <a:lnSpc>
                  <a:spcPct val="130000"/>
                </a:lnSpc>
                <a:spcBef>
                  <a:spcPts val="600"/>
                </a:spcBef>
              </a:pPr>
              <a:r>
                <a:rPr lang="zh-CN" altLang="en-US" sz="1600" kern="0" dirty="0">
                  <a:latin typeface="Arial" panose="020B0604020202020204" pitchFamily="34" charset="0"/>
                  <a:ea typeface="微软雅黑" panose="020B0503020204020204" pitchFamily="34" charset="-122"/>
                  <a:cs typeface="+mn-ea"/>
                </a:rPr>
                <a:t>尊重宪法、实施宪法、维护宪法，实质上就是尊重民主、维护民主、实施民主。开展国家宪法日活动，能够培养广大人民群众的公民意识和国家公职人员的法治意识，有利于不断巩固执政党的执政地位，营造建设政治文明的良好氛围。</a:t>
              </a:r>
              <a:endParaRPr lang="zh-CN" altLang="en-US" sz="1600" kern="0" dirty="0">
                <a:latin typeface="Arial" panose="020B0604020202020204" pitchFamily="34" charset="0"/>
                <a:ea typeface="微软雅黑" panose="020B0503020204020204" pitchFamily="34" charset="-122"/>
                <a:cs typeface="+mn-ea"/>
              </a:endParaRPr>
            </a:p>
          </p:txBody>
        </p:sp>
        <p:sp>
          <p:nvSpPr>
            <p:cNvPr id="7" name="矩形 6"/>
            <p:cNvSpPr/>
            <p:nvPr/>
          </p:nvSpPr>
          <p:spPr>
            <a:xfrm>
              <a:off x="3568700" y="2120900"/>
              <a:ext cx="8323263" cy="31067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785226" y="2120900"/>
            <a:ext cx="3106737" cy="3106737"/>
            <a:chOff x="334963" y="2120900"/>
            <a:chExt cx="3106737" cy="3106737"/>
          </a:xfrm>
        </p:grpSpPr>
        <p:sp>
          <p:nvSpPr>
            <p:cNvPr id="9" name="矩形 8"/>
            <p:cNvSpPr/>
            <p:nvPr/>
          </p:nvSpPr>
          <p:spPr>
            <a:xfrm>
              <a:off x="334963" y="2120900"/>
              <a:ext cx="3106737" cy="310673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64892" y="2750939"/>
              <a:ext cx="2646879" cy="184665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fontAlgn="base" hangingPunct="0">
                <a:lnSpc>
                  <a:spcPct val="150000"/>
                </a:lnSpc>
                <a:spcBef>
                  <a:spcPct val="0"/>
                </a:spcBef>
                <a:spcAft>
                  <a:spcPct val="0"/>
                </a:spcAft>
              </a:pPr>
              <a:r>
                <a:rPr lang="zh-CN" altLang="en-US" sz="4400" b="1" dirty="0">
                  <a:ln cmpd="sng">
                    <a:noFill/>
                    <a:prstDash val="solid"/>
                  </a:ln>
                  <a:solidFill>
                    <a:schemeClr val="bg1"/>
                  </a:solidFill>
                  <a:latin typeface="微软雅黑" panose="020B0503020204020204" pitchFamily="34" charset="-122"/>
                  <a:ea typeface="微软雅黑" panose="020B0503020204020204" pitchFamily="34" charset="-122"/>
                </a:rPr>
                <a:t>意义二</a:t>
              </a:r>
              <a:endParaRPr lang="zh-CN" altLang="en-US" sz="4400" b="1" dirty="0">
                <a:ln cmpd="sng">
                  <a:noFill/>
                  <a:prstDash val="solid"/>
                </a:ln>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ct val="0"/>
                </a:spcBef>
                <a:spcAft>
                  <a:spcPct val="0"/>
                </a:spcAft>
              </a:pPr>
              <a:r>
                <a:rPr lang="zh-CN" altLang="en-US" sz="3200" b="1" dirty="0">
                  <a:ln cmpd="sng">
                    <a:noFill/>
                    <a:prstDash val="solid"/>
                  </a:ln>
                  <a:solidFill>
                    <a:schemeClr val="bg1"/>
                  </a:solidFill>
                  <a:latin typeface="微软雅黑" panose="020B0503020204020204" pitchFamily="34" charset="-122"/>
                  <a:ea typeface="微软雅黑" panose="020B0503020204020204" pitchFamily="34" charset="-122"/>
                </a:rPr>
                <a:t>普及宪法知识</a:t>
              </a:r>
              <a:endParaRPr lang="zh-CN" altLang="en-US" sz="3200" b="1"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41632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国家宪法日设立意义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568700" y="2120900"/>
            <a:ext cx="8323263" cy="3106737"/>
            <a:chOff x="3568700" y="2120900"/>
            <a:chExt cx="8323263" cy="3106737"/>
          </a:xfrm>
        </p:grpSpPr>
        <p:sp>
          <p:nvSpPr>
            <p:cNvPr id="6" name="矩形 5"/>
            <p:cNvSpPr/>
            <p:nvPr/>
          </p:nvSpPr>
          <p:spPr>
            <a:xfrm>
              <a:off x="3731058" y="2396996"/>
              <a:ext cx="8051367" cy="2554545"/>
            </a:xfrm>
            <a:prstGeom prst="rect">
              <a:avLst/>
            </a:prstGeom>
            <a:noFill/>
          </p:spPr>
          <p:txBody>
            <a:bodyPr wrap="square" lIns="0" tIns="0" rIns="0" bIns="0">
              <a:spAutoFit/>
            </a:bodyPr>
            <a:lstStyle/>
            <a:p>
              <a:pPr>
                <a:lnSpc>
                  <a:spcPct val="130000"/>
                </a:lnSpc>
                <a:spcBef>
                  <a:spcPts val="1200"/>
                </a:spcBef>
              </a:pPr>
              <a:r>
                <a:rPr lang="zh-CN" altLang="en-US" sz="2000" b="1" dirty="0">
                  <a:solidFill>
                    <a:schemeClr val="accent1"/>
                  </a:solidFill>
                  <a:latin typeface="微软雅黑" panose="020B0503020204020204" pitchFamily="34" charset="-122"/>
                  <a:ea typeface="微软雅黑" panose="020B0503020204020204" pitchFamily="34" charset="-122"/>
                </a:rPr>
                <a:t>设立国家宪法日有助于落实</a:t>
              </a:r>
              <a:r>
                <a:rPr lang="en-US" altLang="zh-CN" sz="2000" b="1" dirty="0">
                  <a:solidFill>
                    <a:schemeClr val="accent1"/>
                  </a:solidFill>
                  <a:latin typeface="微软雅黑" panose="020B0503020204020204" pitchFamily="34" charset="-122"/>
                  <a:ea typeface="微软雅黑" panose="020B0503020204020204" pitchFamily="34" charset="-122"/>
                </a:rPr>
                <a:t>2011</a:t>
              </a:r>
              <a:r>
                <a:rPr lang="zh-CN" altLang="en-US" sz="2000" b="1" dirty="0">
                  <a:solidFill>
                    <a:schemeClr val="accent1"/>
                  </a:solidFill>
                  <a:latin typeface="微软雅黑" panose="020B0503020204020204" pitchFamily="34" charset="-122"/>
                  <a:ea typeface="微软雅黑" panose="020B0503020204020204" pitchFamily="34" charset="-122"/>
                </a:rPr>
                <a:t>年</a:t>
              </a:r>
              <a:r>
                <a:rPr lang="en-US" altLang="zh-CN" sz="2000" b="1" dirty="0">
                  <a:solidFill>
                    <a:schemeClr val="accent1"/>
                  </a:solidFill>
                  <a:latin typeface="微软雅黑" panose="020B0503020204020204" pitchFamily="34" charset="-122"/>
                  <a:ea typeface="微软雅黑" panose="020B0503020204020204" pitchFamily="34" charset="-122"/>
                </a:rPr>
                <a:t>4</a:t>
              </a:r>
              <a:r>
                <a:rPr lang="zh-CN" altLang="en-US" sz="2000" b="1" dirty="0">
                  <a:solidFill>
                    <a:schemeClr val="accent1"/>
                  </a:solidFill>
                  <a:latin typeface="微软雅黑" panose="020B0503020204020204" pitchFamily="34" charset="-122"/>
                  <a:ea typeface="微软雅黑" panose="020B0503020204020204" pitchFamily="34" charset="-122"/>
                </a:rPr>
                <a:t>月全国人大常委会作出的</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关于进一步加强法制宣传教育的决议</a:t>
              </a:r>
              <a:r>
                <a:rPr lang="en-US" altLang="zh-CN" sz="2000" b="1" dirty="0">
                  <a:solidFill>
                    <a:schemeClr val="accent1"/>
                  </a:solidFill>
                  <a:latin typeface="微软雅黑" panose="020B0503020204020204" pitchFamily="34" charset="-122"/>
                  <a:ea typeface="微软雅黑" panose="020B0503020204020204" pitchFamily="34" charset="-122"/>
                </a:rPr>
                <a:t>》</a:t>
              </a:r>
              <a:r>
                <a:rPr lang="zh-CN" altLang="en-US" sz="2000" b="1" dirty="0">
                  <a:solidFill>
                    <a:schemeClr val="accent1"/>
                  </a:solidFill>
                  <a:latin typeface="微软雅黑" panose="020B0503020204020204" pitchFamily="34" charset="-122"/>
                  <a:ea typeface="微软雅黑" panose="020B0503020204020204" pitchFamily="34" charset="-122"/>
                </a:rPr>
                <a:t>。</a:t>
              </a:r>
              <a:endParaRPr lang="en-US" altLang="zh-CN" sz="2000" b="1" dirty="0">
                <a:solidFill>
                  <a:schemeClr val="accent1"/>
                </a:solidFill>
                <a:latin typeface="微软雅黑" panose="020B0503020204020204" pitchFamily="34" charset="-122"/>
                <a:ea typeface="微软雅黑" panose="020B0503020204020204" pitchFamily="34" charset="-122"/>
              </a:endParaRPr>
            </a:p>
            <a:p>
              <a:pPr>
                <a:lnSpc>
                  <a:spcPct val="130000"/>
                </a:lnSpc>
                <a:spcBef>
                  <a:spcPts val="1200"/>
                </a:spcBef>
              </a:pP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决议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第一部分明确提出，要突出抓好宪法的学习宣传，深入学习宣传宪法确立的我国的国体政体、根本制度、根本任务、公民的权利和义务等主要内容和精神，进一步增强公民的宪法意识和社会主义民主法治观念，形成崇尚宪法、遵守宪法、维护宪法权威的良好氛围。设立国家宪法日不仅有利于落实</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决议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精神，而且也有利于深化法制宣传教育的内涵，发挥法制宣传在培育社会主义核心价值观方面的积极作用</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7" name="矩形 6"/>
            <p:cNvSpPr/>
            <p:nvPr/>
          </p:nvSpPr>
          <p:spPr>
            <a:xfrm>
              <a:off x="3568700" y="2120900"/>
              <a:ext cx="8323263" cy="31067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34963" y="2120900"/>
            <a:ext cx="3106737" cy="3106737"/>
            <a:chOff x="334963" y="2120900"/>
            <a:chExt cx="3106737" cy="3106737"/>
          </a:xfrm>
        </p:grpSpPr>
        <p:sp>
          <p:nvSpPr>
            <p:cNvPr id="9" name="矩形 8"/>
            <p:cNvSpPr/>
            <p:nvPr/>
          </p:nvSpPr>
          <p:spPr>
            <a:xfrm>
              <a:off x="334963" y="2120900"/>
              <a:ext cx="3106737" cy="310673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64891" y="2750939"/>
              <a:ext cx="2646878" cy="184665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fontAlgn="base" hangingPunct="0">
                <a:lnSpc>
                  <a:spcPct val="150000"/>
                </a:lnSpc>
                <a:spcBef>
                  <a:spcPct val="0"/>
                </a:spcBef>
                <a:spcAft>
                  <a:spcPct val="0"/>
                </a:spcAft>
              </a:pPr>
              <a:r>
                <a:rPr lang="zh-CN" altLang="en-US" sz="4400" b="1" dirty="0" smtClean="0">
                  <a:ln cmpd="sng">
                    <a:noFill/>
                    <a:prstDash val="solid"/>
                  </a:ln>
                  <a:solidFill>
                    <a:schemeClr val="bg1"/>
                  </a:solidFill>
                  <a:latin typeface="微软雅黑" panose="020B0503020204020204" pitchFamily="34" charset="-122"/>
                  <a:ea typeface="微软雅黑" panose="020B0503020204020204" pitchFamily="34" charset="-122"/>
                </a:rPr>
                <a:t>意义三</a:t>
              </a:r>
              <a:endParaRPr lang="zh-CN" altLang="en-US" sz="4400" b="1" dirty="0">
                <a:ln cmpd="sng">
                  <a:noFill/>
                  <a:prstDash val="solid"/>
                </a:ln>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ct val="0"/>
                </a:spcBef>
                <a:spcAft>
                  <a:spcPct val="0"/>
                </a:spcAft>
              </a:pPr>
              <a:r>
                <a:rPr lang="zh-CN" altLang="en-US" sz="3200" b="1" dirty="0" smtClean="0">
                  <a:ln cmpd="sng">
                    <a:noFill/>
                    <a:prstDash val="solid"/>
                  </a:ln>
                  <a:solidFill>
                    <a:schemeClr val="bg1"/>
                  </a:solidFill>
                  <a:latin typeface="微软雅黑" panose="020B0503020204020204" pitchFamily="34" charset="-122"/>
                  <a:ea typeface="微软雅黑" panose="020B0503020204020204" pitchFamily="34" charset="-122"/>
                </a:rPr>
                <a:t>落实</a:t>
              </a:r>
              <a:r>
                <a:rPr lang="en-US" altLang="zh-CN" sz="3200" b="1" dirty="0" smtClean="0">
                  <a:ln cmpd="sng">
                    <a:noFill/>
                    <a:prstDash val="solid"/>
                  </a:ln>
                  <a:solidFill>
                    <a:schemeClr val="bg1"/>
                  </a:solidFill>
                  <a:latin typeface="微软雅黑" panose="020B0503020204020204" pitchFamily="34" charset="-122"/>
                  <a:ea typeface="微软雅黑" panose="020B0503020204020204" pitchFamily="34" charset="-122"/>
                </a:rPr>
                <a:t>《</a:t>
              </a:r>
              <a:r>
                <a:rPr lang="zh-CN" altLang="en-US" sz="3200" b="1" dirty="0" smtClean="0">
                  <a:ln cmpd="sng">
                    <a:noFill/>
                    <a:prstDash val="solid"/>
                  </a:ln>
                  <a:solidFill>
                    <a:schemeClr val="bg1"/>
                  </a:solidFill>
                  <a:latin typeface="微软雅黑" panose="020B0503020204020204" pitchFamily="34" charset="-122"/>
                  <a:ea typeface="微软雅黑" panose="020B0503020204020204" pitchFamily="34" charset="-122"/>
                </a:rPr>
                <a:t>决议</a:t>
              </a:r>
              <a:r>
                <a:rPr lang="en-US" altLang="zh-CN" sz="3200" b="1" dirty="0">
                  <a:ln cmpd="sng">
                    <a:noFill/>
                    <a:prstDash val="solid"/>
                  </a:ln>
                  <a:solidFill>
                    <a:schemeClr val="bg1"/>
                  </a:solidFill>
                  <a:latin typeface="微软雅黑" panose="020B0503020204020204" pitchFamily="34" charset="-122"/>
                  <a:ea typeface="微软雅黑" panose="020B0503020204020204" pitchFamily="34" charset="-122"/>
                </a:rPr>
                <a:t>》</a:t>
              </a:r>
              <a:endParaRPr lang="zh-CN" altLang="en-US" sz="3200" b="1"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41632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国家宪法日设立意义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34963" y="2120900"/>
            <a:ext cx="8323263" cy="3106737"/>
            <a:chOff x="3568700" y="2120900"/>
            <a:chExt cx="8323263" cy="3106737"/>
          </a:xfrm>
        </p:grpSpPr>
        <p:sp>
          <p:nvSpPr>
            <p:cNvPr id="6" name="矩形 5"/>
            <p:cNvSpPr/>
            <p:nvPr/>
          </p:nvSpPr>
          <p:spPr>
            <a:xfrm>
              <a:off x="3835833" y="2877127"/>
              <a:ext cx="7870391" cy="1594283"/>
            </a:xfrm>
            <a:prstGeom prst="rect">
              <a:avLst/>
            </a:prstGeom>
            <a:noFill/>
          </p:spPr>
          <p:txBody>
            <a:bodyPr wrap="square" lIns="0" tIns="0" rIns="0" bIns="0">
              <a:spAutoFit/>
            </a:bodyPr>
            <a:lstStyle/>
            <a:p>
              <a:pPr>
                <a:lnSpc>
                  <a:spcPct val="130000"/>
                </a:lnSpc>
                <a:spcBef>
                  <a:spcPts val="1200"/>
                </a:spcBef>
              </a:pPr>
              <a:r>
                <a:rPr lang="zh-CN" altLang="en-US" sz="2000" b="1" dirty="0">
                  <a:solidFill>
                    <a:schemeClr val="accent1"/>
                  </a:solidFill>
                  <a:latin typeface="微软雅黑" panose="020B0503020204020204" pitchFamily="34" charset="-122"/>
                  <a:ea typeface="微软雅黑" panose="020B0503020204020204" pitchFamily="34" charset="-122"/>
                </a:rPr>
                <a:t>设立国家宪法日也有助于在国际社会树立我国尊重宪法的良好形象，扩大我国宪法的国际影响。</a:t>
              </a:r>
              <a:endParaRPr lang="en-US" altLang="zh-CN" sz="2000" b="1" dirty="0">
                <a:solidFill>
                  <a:schemeClr val="accent1"/>
                </a:solidFill>
                <a:latin typeface="微软雅黑" panose="020B0503020204020204" pitchFamily="34" charset="-122"/>
                <a:ea typeface="微软雅黑" panose="020B0503020204020204" pitchFamily="34" charset="-122"/>
              </a:endParaRPr>
            </a:p>
            <a:p>
              <a:pPr>
                <a:lnSpc>
                  <a:spcPct val="130000"/>
                </a:lnSpc>
                <a:spcBef>
                  <a:spcPts val="1200"/>
                </a:spcBef>
              </a:pPr>
              <a:r>
                <a:rPr lang="zh-CN" altLang="en-US" sz="1600" dirty="0">
                  <a:latin typeface="微软雅黑" panose="020B0503020204020204" pitchFamily="34" charset="-122"/>
                  <a:ea typeface="微软雅黑" panose="020B0503020204020204" pitchFamily="34" charset="-122"/>
                </a:rPr>
                <a:t>设立专门的宪法日或者纪念日是各国的通行做法。一些国家设有固定的宪法节，还有许多国家都把自己国家通过、颁布或实施宪法的那一天确定为宪法日或宪法纪念日。</a:t>
              </a:r>
              <a:endParaRPr lang="zh-CN" altLang="en-US" sz="1600" dirty="0">
                <a:latin typeface="微软雅黑" panose="020B0503020204020204" pitchFamily="34" charset="-122"/>
                <a:ea typeface="微软雅黑" panose="020B0503020204020204" pitchFamily="34" charset="-122"/>
              </a:endParaRPr>
            </a:p>
          </p:txBody>
        </p:sp>
        <p:sp>
          <p:nvSpPr>
            <p:cNvPr id="7" name="矩形 6"/>
            <p:cNvSpPr/>
            <p:nvPr/>
          </p:nvSpPr>
          <p:spPr>
            <a:xfrm>
              <a:off x="3568700" y="2120900"/>
              <a:ext cx="8323263" cy="31067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785226" y="2120900"/>
            <a:ext cx="3106737" cy="3106737"/>
            <a:chOff x="334963" y="2120900"/>
            <a:chExt cx="3106737" cy="3106737"/>
          </a:xfrm>
        </p:grpSpPr>
        <p:sp>
          <p:nvSpPr>
            <p:cNvPr id="9" name="矩形 8"/>
            <p:cNvSpPr/>
            <p:nvPr/>
          </p:nvSpPr>
          <p:spPr>
            <a:xfrm>
              <a:off x="334963" y="2120900"/>
              <a:ext cx="3106737" cy="310673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64893" y="2750939"/>
              <a:ext cx="2646878" cy="184665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fontAlgn="base" hangingPunct="0">
                <a:lnSpc>
                  <a:spcPct val="150000"/>
                </a:lnSpc>
                <a:spcBef>
                  <a:spcPct val="0"/>
                </a:spcBef>
                <a:spcAft>
                  <a:spcPct val="0"/>
                </a:spcAft>
              </a:pPr>
              <a:r>
                <a:rPr lang="zh-CN" altLang="en-US" sz="4400" b="1" dirty="0" smtClean="0">
                  <a:ln cmpd="sng">
                    <a:noFill/>
                    <a:prstDash val="solid"/>
                  </a:ln>
                  <a:solidFill>
                    <a:schemeClr val="bg1"/>
                  </a:solidFill>
                  <a:latin typeface="微软雅黑" panose="020B0503020204020204" pitchFamily="34" charset="-122"/>
                  <a:ea typeface="微软雅黑" panose="020B0503020204020204" pitchFamily="34" charset="-122"/>
                </a:rPr>
                <a:t>意义</a:t>
              </a:r>
              <a:r>
                <a:rPr lang="zh-CN" altLang="en-US" sz="4400" b="1" dirty="0">
                  <a:ln cmpd="sng">
                    <a:noFill/>
                    <a:prstDash val="solid"/>
                  </a:ln>
                  <a:solidFill>
                    <a:schemeClr val="bg1"/>
                  </a:solidFill>
                  <a:latin typeface="微软雅黑" panose="020B0503020204020204" pitchFamily="34" charset="-122"/>
                  <a:ea typeface="微软雅黑" panose="020B0503020204020204" pitchFamily="34" charset="-122"/>
                </a:rPr>
                <a:t>四</a:t>
              </a:r>
              <a:endParaRPr lang="zh-CN" altLang="en-US" sz="4400" b="1" dirty="0">
                <a:ln cmpd="sng">
                  <a:noFill/>
                  <a:prstDash val="solid"/>
                </a:ln>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ct val="0"/>
                </a:spcBef>
                <a:spcAft>
                  <a:spcPct val="0"/>
                </a:spcAft>
              </a:pPr>
              <a:r>
                <a:rPr lang="zh-CN" altLang="en-US" sz="3200" b="1" dirty="0" smtClean="0">
                  <a:ln cmpd="sng">
                    <a:noFill/>
                    <a:prstDash val="solid"/>
                  </a:ln>
                  <a:solidFill>
                    <a:schemeClr val="bg1"/>
                  </a:solidFill>
                  <a:latin typeface="微软雅黑" panose="020B0503020204020204" pitchFamily="34" charset="-122"/>
                  <a:ea typeface="微软雅黑" panose="020B0503020204020204" pitchFamily="34" charset="-122"/>
                </a:rPr>
                <a:t>扩大国际</a:t>
              </a:r>
              <a:r>
                <a:rPr lang="zh-CN" altLang="en-US" sz="3200" b="1" dirty="0">
                  <a:ln cmpd="sng">
                    <a:noFill/>
                    <a:prstDash val="solid"/>
                  </a:ln>
                  <a:solidFill>
                    <a:schemeClr val="bg1"/>
                  </a:solidFill>
                  <a:latin typeface="微软雅黑" panose="020B0503020204020204" pitchFamily="34" charset="-122"/>
                  <a:ea typeface="微软雅黑" panose="020B0503020204020204" pitchFamily="34" charset="-122"/>
                </a:rPr>
                <a:t>影响</a:t>
              </a:r>
              <a:endParaRPr lang="zh-CN" altLang="en-US" sz="3200" b="1"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3009899" cy="1899200"/>
          </a:xfrm>
          <a:prstGeom prst="rect">
            <a:avLst/>
          </a:prstGeom>
        </p:spPr>
      </p:pic>
      <p:sp>
        <p:nvSpPr>
          <p:cNvPr id="15" name="文本框 14"/>
          <p:cNvSpPr txBox="1"/>
          <p:nvPr/>
        </p:nvSpPr>
        <p:spPr>
          <a:xfrm>
            <a:off x="4930140" y="1725930"/>
            <a:ext cx="2331720" cy="922020"/>
          </a:xfrm>
          <a:prstGeom prst="rect">
            <a:avLst/>
          </a:prstGeom>
          <a:noFill/>
        </p:spPr>
        <p:txBody>
          <a:bodyPr wrap="square" rtlCol="0">
            <a:spAutoFit/>
          </a:bodyPr>
          <a:p>
            <a:pPr algn="dist"/>
            <a:r>
              <a:rPr lang="zh-CN" altLang="en-US" sz="5400">
                <a:solidFill>
                  <a:srgbClr val="D80E1C"/>
                </a:solidFill>
                <a:latin typeface="方正悠宋体加粗" panose="02010600010101010101" charset="-122"/>
                <a:ea typeface="方正悠宋体加粗" panose="02010600010101010101" charset="-122"/>
              </a:rPr>
              <a:t>第四</a:t>
            </a:r>
            <a:r>
              <a:rPr lang="zh-CN" altLang="en-US" sz="5400">
                <a:solidFill>
                  <a:srgbClr val="D80E1C"/>
                </a:solidFill>
                <a:latin typeface="方正悠宋体加粗" panose="02010600010101010101" charset="-122"/>
                <a:ea typeface="方正悠宋体加粗" panose="02010600010101010101" charset="-122"/>
              </a:rPr>
              <a:t>章</a:t>
            </a:r>
            <a:endParaRPr lang="zh-CN" altLang="en-US" sz="5400">
              <a:solidFill>
                <a:srgbClr val="D80E1C"/>
              </a:solidFill>
              <a:latin typeface="方正悠宋体加粗" panose="02010600010101010101" charset="-122"/>
              <a:ea typeface="方正悠宋体加粗" panose="02010600010101010101" charset="-122"/>
            </a:endParaRPr>
          </a:p>
        </p:txBody>
      </p:sp>
      <p:sp>
        <p:nvSpPr>
          <p:cNvPr id="12" name="Rectangle 5"/>
          <p:cNvSpPr>
            <a:spLocks noChangeArrowheads="1"/>
          </p:cNvSpPr>
          <p:nvPr/>
        </p:nvSpPr>
        <p:spPr bwMode="auto">
          <a:xfrm>
            <a:off x="1560491" y="3213498"/>
            <a:ext cx="9071017" cy="8915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rPr>
              <a:t>宪法修改</a:t>
            </a:r>
            <a:r>
              <a:rPr lang="zh-CN" altLang="en-US" sz="5200" b="1" dirty="0" smtClean="0">
                <a:ln cmpd="sng">
                  <a:noFill/>
                  <a:prstDash val="solid"/>
                </a:ln>
                <a:solidFill>
                  <a:schemeClr val="accent1"/>
                </a:solidFill>
                <a:latin typeface="微软雅黑" panose="020B0503020204020204" pitchFamily="34" charset="-122"/>
                <a:ea typeface="微软雅黑" panose="020B0503020204020204" pitchFamily="34" charset="-122"/>
              </a:rPr>
              <a:t>内容</a:t>
            </a:r>
            <a:r>
              <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rPr>
              <a:t>及</a:t>
            </a:r>
            <a:r>
              <a:rPr lang="zh-CN" altLang="en-US" sz="5200" b="1" dirty="0" smtClean="0">
                <a:ln cmpd="sng">
                  <a:noFill/>
                  <a:prstDash val="solid"/>
                </a:ln>
                <a:solidFill>
                  <a:schemeClr val="accent1"/>
                </a:solidFill>
                <a:latin typeface="微软雅黑" panose="020B0503020204020204" pitchFamily="34" charset="-122"/>
                <a:ea typeface="微软雅黑" panose="020B0503020204020204" pitchFamily="34" charset="-122"/>
              </a:rPr>
              <a:t>意义</a:t>
            </a:r>
            <a:endPar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729419" y="1263151"/>
            <a:ext cx="4733922" cy="636598"/>
            <a:chOff x="3729419" y="1263151"/>
            <a:chExt cx="4733922" cy="636598"/>
          </a:xfrm>
        </p:grpSpPr>
        <p:grpSp>
          <p:nvGrpSpPr>
            <p:cNvPr id="6" name="组合 5"/>
            <p:cNvGrpSpPr/>
            <p:nvPr/>
          </p:nvGrpSpPr>
          <p:grpSpPr>
            <a:xfrm>
              <a:off x="3729419" y="1263151"/>
              <a:ext cx="4733922" cy="636598"/>
              <a:chOff x="3729419" y="1263151"/>
              <a:chExt cx="4733922" cy="636598"/>
            </a:xfrm>
          </p:grpSpPr>
          <p:grpSp>
            <p:nvGrpSpPr>
              <p:cNvPr id="8" name="组合 7"/>
              <p:cNvGrpSpPr/>
              <p:nvPr/>
            </p:nvGrpSpPr>
            <p:grpSpPr>
              <a:xfrm flipH="1">
                <a:off x="7925179" y="1408005"/>
                <a:ext cx="538162" cy="491744"/>
                <a:chOff x="3729419" y="1408005"/>
                <a:chExt cx="538162" cy="491744"/>
              </a:xfrm>
            </p:grpSpPr>
            <p:sp>
              <p:nvSpPr>
                <p:cNvPr id="13" name="任意多边形 12"/>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729419" y="1408005"/>
                <a:ext cx="538162" cy="491744"/>
                <a:chOff x="3729419" y="1408005"/>
                <a:chExt cx="538162" cy="491744"/>
              </a:xfrm>
            </p:grpSpPr>
            <p:sp>
              <p:nvSpPr>
                <p:cNvPr id="11" name="任意多边形 10"/>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4080310" y="1263151"/>
                <a:ext cx="4031380"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4159424" y="1280055"/>
              <a:ext cx="3873151" cy="497205"/>
            </a:xfrm>
            <a:prstGeom prst="rect">
              <a:avLst/>
            </a:prstGeom>
            <a:noFill/>
          </p:spPr>
          <p:txBody>
            <a:bodyPr wrap="square">
              <a:spAutoFit/>
            </a:bodyPr>
            <a:lstStyle/>
            <a:p>
              <a:pPr algn="ctr">
                <a:lnSpc>
                  <a:spcPct val="120000"/>
                </a:lnSpc>
              </a:pPr>
              <a:r>
                <a:rPr lang="zh-CN" altLang="en-US" sz="2200" b="1" dirty="0" smtClean="0">
                  <a:solidFill>
                    <a:srgbClr val="FEFDFD"/>
                  </a:solidFill>
                  <a:latin typeface="微软雅黑" panose="020B0503020204020204" pitchFamily="34" charset="-122"/>
                  <a:ea typeface="微软雅黑" panose="020B0503020204020204" pitchFamily="34" charset="-122"/>
                  <a:cs typeface="+mn-ea"/>
                </a:rPr>
                <a:t>宪法主要修改</a:t>
              </a:r>
              <a:r>
                <a:rPr lang="zh-CN" altLang="en-US" sz="2200" b="1" dirty="0">
                  <a:solidFill>
                    <a:srgbClr val="FEFDFD"/>
                  </a:solidFill>
                  <a:latin typeface="微软雅黑" panose="020B0503020204020204" pitchFamily="34" charset="-122"/>
                  <a:ea typeface="微软雅黑" panose="020B0503020204020204" pitchFamily="34" charset="-122"/>
                  <a:cs typeface="+mn-ea"/>
                </a:rPr>
                <a:t>内容</a:t>
              </a:r>
              <a:endParaRPr lang="zh-CN" altLang="en-US" sz="2200" b="1" dirty="0">
                <a:solidFill>
                  <a:srgbClr val="FEFDFD"/>
                </a:solidFill>
                <a:latin typeface="微软雅黑" panose="020B0503020204020204" pitchFamily="34" charset="-122"/>
                <a:ea typeface="微软雅黑" panose="020B0503020204020204" pitchFamily="34" charset="-122"/>
                <a:cs typeface="+mn-ea"/>
              </a:endParaRPr>
            </a:p>
          </p:txBody>
        </p:sp>
      </p:grpSp>
      <p:grpSp>
        <p:nvGrpSpPr>
          <p:cNvPr id="15" name="组合 14"/>
          <p:cNvGrpSpPr/>
          <p:nvPr/>
        </p:nvGrpSpPr>
        <p:grpSpPr>
          <a:xfrm>
            <a:off x="678567" y="2352221"/>
            <a:ext cx="10472032" cy="713210"/>
            <a:chOff x="3227000" y="2895226"/>
            <a:chExt cx="12493732" cy="850900"/>
          </a:xfrm>
        </p:grpSpPr>
        <p:sp>
          <p:nvSpPr>
            <p:cNvPr id="16" name="圆角矩形 15"/>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7" name="矩形 16"/>
            <p:cNvSpPr/>
            <p:nvPr/>
          </p:nvSpPr>
          <p:spPr>
            <a:xfrm>
              <a:off x="4886745" y="2913606"/>
              <a:ext cx="10431382" cy="816856"/>
            </a:xfrm>
            <a:prstGeom prst="rect">
              <a:avLst/>
            </a:prstGeom>
            <a:noFill/>
          </p:spPr>
          <p:txBody>
            <a:bodyPr wrap="square" lIns="0" tIns="0" rIns="0" bIns="0">
              <a:spAutoFit/>
            </a:bodyPr>
            <a:lstStyle/>
            <a:p>
              <a:pPr>
                <a:lnSpc>
                  <a:spcPct val="130000"/>
                </a:lnSpc>
                <a:spcBef>
                  <a:spcPts val="600"/>
                </a:spcBef>
              </a:pPr>
              <a:r>
                <a:rPr lang="zh-CN" altLang="en-US" kern="0" dirty="0">
                  <a:latin typeface="Arial" panose="020B0604020202020204" pitchFamily="34" charset="0"/>
                  <a:ea typeface="微软雅黑" panose="020B0503020204020204" pitchFamily="34" charset="-122"/>
                  <a:cs typeface="+mn-ea"/>
                </a:rPr>
                <a:t>确立科学发展观、习近平新时代中国特色社会主义思想在国家政治和社会生活中的指导地位。</a:t>
              </a:r>
              <a:endParaRPr lang="zh-CN" altLang="en-US" kern="0" dirty="0">
                <a:latin typeface="Arial" panose="020B0604020202020204" pitchFamily="34" charset="0"/>
                <a:ea typeface="微软雅黑" panose="020B0503020204020204" pitchFamily="34" charset="-122"/>
                <a:cs typeface="+mn-ea"/>
              </a:endParaRPr>
            </a:p>
          </p:txBody>
        </p:sp>
        <p:grpSp>
          <p:nvGrpSpPr>
            <p:cNvPr id="18" name="组合 17"/>
            <p:cNvGrpSpPr/>
            <p:nvPr/>
          </p:nvGrpSpPr>
          <p:grpSpPr>
            <a:xfrm>
              <a:off x="3227000" y="2895226"/>
              <a:ext cx="850900" cy="850900"/>
              <a:chOff x="883595" y="3877887"/>
              <a:chExt cx="850900" cy="850900"/>
            </a:xfrm>
          </p:grpSpPr>
          <p:sp>
            <p:nvSpPr>
              <p:cNvPr id="20" name="椭圆 19"/>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矩形 20"/>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a:solidFill>
                      <a:schemeClr val="bg1"/>
                    </a:solidFill>
                    <a:latin typeface="方正兰亭粗黑_GBK" panose="02000000000000000000" pitchFamily="2" charset="-122"/>
                    <a:ea typeface="方正兰亭粗黑_GBK" panose="02000000000000000000" pitchFamily="2" charset="-122"/>
                  </a:rPr>
                  <a:t>01</a:t>
                </a:r>
                <a:r>
                  <a:rPr lang="zh-CN" altLang="en-US" sz="2400" b="1" dirty="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19"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22" name="组合 21"/>
          <p:cNvGrpSpPr/>
          <p:nvPr/>
        </p:nvGrpSpPr>
        <p:grpSpPr>
          <a:xfrm>
            <a:off x="678567" y="3318562"/>
            <a:ext cx="10472032" cy="713210"/>
            <a:chOff x="3227000" y="2895226"/>
            <a:chExt cx="12493732" cy="850900"/>
          </a:xfrm>
        </p:grpSpPr>
        <p:sp>
          <p:nvSpPr>
            <p:cNvPr id="23" name="圆角矩形 22"/>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4" name="矩形 23"/>
            <p:cNvSpPr/>
            <p:nvPr/>
          </p:nvSpPr>
          <p:spPr>
            <a:xfrm>
              <a:off x="4886745" y="3139451"/>
              <a:ext cx="10587229" cy="362452"/>
            </a:xfrm>
            <a:prstGeom prst="rect">
              <a:avLst/>
            </a:prstGeom>
            <a:noFill/>
          </p:spPr>
          <p:txBody>
            <a:bodyPr wrap="square" lIns="0" tIns="0" rIns="0" bIns="0">
              <a:spAutoFit/>
            </a:bodyPr>
            <a:lstStyle/>
            <a:p>
              <a:pPr>
                <a:lnSpc>
                  <a:spcPct val="120000"/>
                </a:lnSpc>
              </a:pPr>
              <a:r>
                <a:rPr lang="zh-CN" altLang="en-US" kern="0" dirty="0">
                  <a:latin typeface="Arial" panose="020B0604020202020204" pitchFamily="34" charset="0"/>
                  <a:ea typeface="微软雅黑" panose="020B0503020204020204" pitchFamily="34" charset="-122"/>
                  <a:cs typeface="+mn-ea"/>
                </a:rPr>
                <a:t>调整充实中国特色社会主义事业总体布局和第二个百年奋斗目标的内容。</a:t>
              </a:r>
              <a:endParaRPr lang="zh-CN" altLang="en-US" kern="0" dirty="0">
                <a:latin typeface="Arial" panose="020B0604020202020204" pitchFamily="34" charset="0"/>
                <a:ea typeface="微软雅黑" panose="020B0503020204020204" pitchFamily="34" charset="-122"/>
                <a:cs typeface="+mn-ea"/>
              </a:endParaRPr>
            </a:p>
          </p:txBody>
        </p:sp>
        <p:grpSp>
          <p:nvGrpSpPr>
            <p:cNvPr id="25" name="组合 24"/>
            <p:cNvGrpSpPr/>
            <p:nvPr/>
          </p:nvGrpSpPr>
          <p:grpSpPr>
            <a:xfrm>
              <a:off x="3227000" y="2895226"/>
              <a:ext cx="850900" cy="850900"/>
              <a:chOff x="883595" y="3877887"/>
              <a:chExt cx="850900" cy="850900"/>
            </a:xfrm>
          </p:grpSpPr>
          <p:sp>
            <p:nvSpPr>
              <p:cNvPr id="27" name="椭圆 26"/>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矩形 27"/>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a:solidFill>
                      <a:schemeClr val="bg1"/>
                    </a:solidFill>
                    <a:latin typeface="方正兰亭粗黑_GBK" panose="02000000000000000000" pitchFamily="2" charset="-122"/>
                    <a:ea typeface="方正兰亭粗黑_GBK" panose="02000000000000000000" pitchFamily="2" charset="-122"/>
                  </a:rPr>
                  <a:t>02</a:t>
                </a:r>
                <a:r>
                  <a:rPr lang="zh-CN" altLang="en-US" sz="2400" b="1" dirty="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26"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29" name="组合 28"/>
          <p:cNvGrpSpPr/>
          <p:nvPr/>
        </p:nvGrpSpPr>
        <p:grpSpPr>
          <a:xfrm>
            <a:off x="678567" y="4284903"/>
            <a:ext cx="10472032" cy="713210"/>
            <a:chOff x="3227000" y="2895226"/>
            <a:chExt cx="12493732" cy="850900"/>
          </a:xfrm>
        </p:grpSpPr>
        <p:sp>
          <p:nvSpPr>
            <p:cNvPr id="30" name="圆角矩形 29"/>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矩形 30"/>
            <p:cNvSpPr/>
            <p:nvPr/>
          </p:nvSpPr>
          <p:spPr>
            <a:xfrm>
              <a:off x="4886745" y="3127057"/>
              <a:ext cx="8863087" cy="387238"/>
            </a:xfrm>
            <a:prstGeom prst="rect">
              <a:avLst/>
            </a:prstGeom>
            <a:noFill/>
          </p:spPr>
          <p:txBody>
            <a:bodyPr wrap="square" lIns="0" tIns="0" rIns="0" bIns="0">
              <a:spAutoFit/>
            </a:bodyPr>
            <a:lstStyle/>
            <a:p>
              <a:pPr>
                <a:lnSpc>
                  <a:spcPct val="130000"/>
                </a:lnSpc>
                <a:spcBef>
                  <a:spcPts val="1200"/>
                </a:spcBef>
              </a:pPr>
              <a:r>
                <a:rPr lang="zh-CN" altLang="en-US" dirty="0">
                  <a:latin typeface="微软雅黑" panose="020B0503020204020204" pitchFamily="34" charset="-122"/>
                  <a:ea typeface="微软雅黑" panose="020B0503020204020204" pitchFamily="34" charset="-122"/>
                </a:rPr>
                <a:t>完善依法治国和宪法实施举措。</a:t>
              </a:r>
              <a:endParaRPr lang="en-US" altLang="zh-CN" dirty="0">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27000" y="2895226"/>
              <a:ext cx="850900" cy="850900"/>
              <a:chOff x="883595" y="3877887"/>
              <a:chExt cx="850900" cy="850900"/>
            </a:xfrm>
          </p:grpSpPr>
          <p:sp>
            <p:nvSpPr>
              <p:cNvPr id="34" name="椭圆 33"/>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矩形 34"/>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a:solidFill>
                      <a:schemeClr val="bg1"/>
                    </a:solidFill>
                    <a:latin typeface="方正兰亭粗黑_GBK" panose="02000000000000000000" pitchFamily="2" charset="-122"/>
                    <a:ea typeface="方正兰亭粗黑_GBK" panose="02000000000000000000" pitchFamily="2" charset="-122"/>
                  </a:rPr>
                  <a:t>03</a:t>
                </a:r>
                <a:r>
                  <a:rPr lang="zh-CN" altLang="en-US" sz="2400" b="1" dirty="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33"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36" name="组合 35"/>
          <p:cNvGrpSpPr/>
          <p:nvPr/>
        </p:nvGrpSpPr>
        <p:grpSpPr>
          <a:xfrm>
            <a:off x="678567" y="5251244"/>
            <a:ext cx="10472032" cy="713210"/>
            <a:chOff x="3227000" y="2895226"/>
            <a:chExt cx="12493732" cy="850900"/>
          </a:xfrm>
        </p:grpSpPr>
        <p:sp>
          <p:nvSpPr>
            <p:cNvPr id="37" name="圆角矩形 36"/>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矩形 37"/>
            <p:cNvSpPr/>
            <p:nvPr/>
          </p:nvSpPr>
          <p:spPr>
            <a:xfrm>
              <a:off x="4886745" y="3127057"/>
              <a:ext cx="8863087" cy="387238"/>
            </a:xfrm>
            <a:prstGeom prst="rect">
              <a:avLst/>
            </a:prstGeom>
            <a:noFill/>
          </p:spPr>
          <p:txBody>
            <a:bodyPr wrap="square" lIns="0" tIns="0" rIns="0" bIns="0">
              <a:spAutoFit/>
            </a:bodyPr>
            <a:lstStyle/>
            <a:p>
              <a:pPr>
                <a:lnSpc>
                  <a:spcPct val="130000"/>
                </a:lnSpc>
                <a:spcBef>
                  <a:spcPts val="600"/>
                </a:spcBef>
              </a:pPr>
              <a:r>
                <a:rPr lang="zh-CN" altLang="en-US" kern="0" dirty="0">
                  <a:latin typeface="Arial" panose="020B0604020202020204" pitchFamily="34" charset="0"/>
                  <a:ea typeface="微软雅黑" panose="020B0503020204020204" pitchFamily="34" charset="-122"/>
                  <a:cs typeface="+mn-ea"/>
                </a:rPr>
                <a:t>充实完善我国革命和建设发展历程的内容。</a:t>
              </a:r>
              <a:endParaRPr lang="zh-CN" altLang="en-US" kern="0" dirty="0">
                <a:latin typeface="Arial" panose="020B0604020202020204" pitchFamily="34" charset="0"/>
                <a:ea typeface="微软雅黑" panose="020B0503020204020204" pitchFamily="34" charset="-122"/>
                <a:cs typeface="+mn-ea"/>
              </a:endParaRPr>
            </a:p>
          </p:txBody>
        </p:sp>
        <p:grpSp>
          <p:nvGrpSpPr>
            <p:cNvPr id="39" name="组合 38"/>
            <p:cNvGrpSpPr/>
            <p:nvPr/>
          </p:nvGrpSpPr>
          <p:grpSpPr>
            <a:xfrm>
              <a:off x="3227000" y="2895226"/>
              <a:ext cx="850900" cy="850900"/>
              <a:chOff x="883595" y="3877887"/>
              <a:chExt cx="850900" cy="850900"/>
            </a:xfrm>
          </p:grpSpPr>
          <p:sp>
            <p:nvSpPr>
              <p:cNvPr id="41" name="椭圆 40"/>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2" name="矩形 41"/>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a:solidFill>
                      <a:schemeClr val="bg1"/>
                    </a:solidFill>
                    <a:latin typeface="方正兰亭粗黑_GBK" panose="02000000000000000000" pitchFamily="2" charset="-122"/>
                    <a:ea typeface="方正兰亭粗黑_GBK" panose="02000000000000000000" pitchFamily="2" charset="-122"/>
                  </a:rPr>
                  <a:t>04</a:t>
                </a:r>
                <a:r>
                  <a:rPr lang="zh-CN" altLang="en-US" sz="2400" b="1" dirty="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40"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1+#ppt_w/2"/>
                                          </p:val>
                                        </p:tav>
                                        <p:tav tm="100000">
                                          <p:val>
                                            <p:strVal val="#ppt_x"/>
                                          </p:val>
                                        </p:tav>
                                      </p:tavLst>
                                    </p:anim>
                                    <p:anim calcmode="lin" valueType="num">
                                      <p:cBhvr additive="base">
                                        <p:cTn id="12" dur="75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50" fill="hold"/>
                                        <p:tgtEl>
                                          <p:spTgt spid="22"/>
                                        </p:tgtEl>
                                        <p:attrNameLst>
                                          <p:attrName>ppt_x</p:attrName>
                                        </p:attrNameLst>
                                      </p:cBhvr>
                                      <p:tavLst>
                                        <p:tav tm="0">
                                          <p:val>
                                            <p:strVal val="1+#ppt_w/2"/>
                                          </p:val>
                                        </p:tav>
                                        <p:tav tm="100000">
                                          <p:val>
                                            <p:strVal val="#ppt_x"/>
                                          </p:val>
                                        </p:tav>
                                      </p:tavLst>
                                    </p:anim>
                                    <p:anim calcmode="lin" valueType="num">
                                      <p:cBhvr additive="base">
                                        <p:cTn id="16" dur="75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750" fill="hold"/>
                                        <p:tgtEl>
                                          <p:spTgt spid="29"/>
                                        </p:tgtEl>
                                        <p:attrNameLst>
                                          <p:attrName>ppt_x</p:attrName>
                                        </p:attrNameLst>
                                      </p:cBhvr>
                                      <p:tavLst>
                                        <p:tav tm="0">
                                          <p:val>
                                            <p:strVal val="1+#ppt_w/2"/>
                                          </p:val>
                                        </p:tav>
                                        <p:tav tm="100000">
                                          <p:val>
                                            <p:strVal val="#ppt_x"/>
                                          </p:val>
                                        </p:tav>
                                      </p:tavLst>
                                    </p:anim>
                                    <p:anim calcmode="lin" valueType="num">
                                      <p:cBhvr additive="base">
                                        <p:cTn id="20" dur="750" fill="hold"/>
                                        <p:tgtEl>
                                          <p:spTgt spid="2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75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750" fill="hold"/>
                                        <p:tgtEl>
                                          <p:spTgt spid="36"/>
                                        </p:tgtEl>
                                        <p:attrNameLst>
                                          <p:attrName>ppt_x</p:attrName>
                                        </p:attrNameLst>
                                      </p:cBhvr>
                                      <p:tavLst>
                                        <p:tav tm="0">
                                          <p:val>
                                            <p:strVal val="1+#ppt_w/2"/>
                                          </p:val>
                                        </p:tav>
                                        <p:tav tm="100000">
                                          <p:val>
                                            <p:strVal val="#ppt_x"/>
                                          </p:val>
                                        </p:tav>
                                      </p:tavLst>
                                    </p:anim>
                                    <p:anim calcmode="lin" valueType="num">
                                      <p:cBhvr additive="base">
                                        <p:cTn id="24"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78567" y="1809995"/>
            <a:ext cx="10472032" cy="713210"/>
            <a:chOff x="3227000" y="2895226"/>
            <a:chExt cx="12493732" cy="850900"/>
          </a:xfrm>
        </p:grpSpPr>
        <p:sp>
          <p:nvSpPr>
            <p:cNvPr id="16" name="圆角矩形 15"/>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7" name="矩形 16"/>
            <p:cNvSpPr/>
            <p:nvPr/>
          </p:nvSpPr>
          <p:spPr>
            <a:xfrm>
              <a:off x="4886745" y="3127057"/>
              <a:ext cx="10431382" cy="387238"/>
            </a:xfrm>
            <a:prstGeom prst="rect">
              <a:avLst/>
            </a:prstGeom>
            <a:noFill/>
          </p:spPr>
          <p:txBody>
            <a:bodyPr wrap="square" lIns="0" tIns="0" rIns="0" bIns="0">
              <a:spAutoFit/>
            </a:bodyPr>
            <a:lstStyle/>
            <a:p>
              <a:pPr>
                <a:lnSpc>
                  <a:spcPct val="130000"/>
                </a:lnSpc>
                <a:spcBef>
                  <a:spcPts val="600"/>
                </a:spcBef>
              </a:pPr>
              <a:r>
                <a:rPr lang="zh-CN" altLang="en-US" kern="0" dirty="0">
                  <a:latin typeface="Arial" panose="020B0604020202020204" pitchFamily="34" charset="0"/>
                  <a:ea typeface="微软雅黑" panose="020B0503020204020204" pitchFamily="34" charset="-122"/>
                  <a:cs typeface="+mn-ea"/>
                </a:rPr>
                <a:t>充实完善爱国统一战线和民族关系的内容。</a:t>
              </a:r>
              <a:endParaRPr lang="zh-CN" altLang="en-US" kern="0" dirty="0">
                <a:latin typeface="Arial" panose="020B0604020202020204" pitchFamily="34" charset="0"/>
                <a:ea typeface="微软雅黑" panose="020B0503020204020204" pitchFamily="34" charset="-122"/>
                <a:cs typeface="+mn-ea"/>
              </a:endParaRPr>
            </a:p>
          </p:txBody>
        </p:sp>
        <p:grpSp>
          <p:nvGrpSpPr>
            <p:cNvPr id="18" name="组合 17"/>
            <p:cNvGrpSpPr/>
            <p:nvPr/>
          </p:nvGrpSpPr>
          <p:grpSpPr>
            <a:xfrm>
              <a:off x="3227000" y="2895226"/>
              <a:ext cx="850900" cy="850900"/>
              <a:chOff x="883595" y="3877887"/>
              <a:chExt cx="850900" cy="850900"/>
            </a:xfrm>
          </p:grpSpPr>
          <p:sp>
            <p:nvSpPr>
              <p:cNvPr id="20" name="椭圆 19"/>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矩形 20"/>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05</a:t>
                </a:r>
                <a:r>
                  <a:rPr lang="zh-CN" altLang="en-US" sz="2400" b="1" dirty="0" smtClean="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19"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22" name="组合 21"/>
          <p:cNvGrpSpPr/>
          <p:nvPr/>
        </p:nvGrpSpPr>
        <p:grpSpPr>
          <a:xfrm>
            <a:off x="678567" y="2957078"/>
            <a:ext cx="10472032" cy="713210"/>
            <a:chOff x="3227000" y="2895226"/>
            <a:chExt cx="12493732" cy="850900"/>
          </a:xfrm>
        </p:grpSpPr>
        <p:sp>
          <p:nvSpPr>
            <p:cNvPr id="23" name="圆角矩形 22"/>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4" name="矩形 23"/>
            <p:cNvSpPr/>
            <p:nvPr/>
          </p:nvSpPr>
          <p:spPr>
            <a:xfrm>
              <a:off x="4886745" y="3139451"/>
              <a:ext cx="10587229" cy="362452"/>
            </a:xfrm>
            <a:prstGeom prst="rect">
              <a:avLst/>
            </a:prstGeom>
            <a:noFill/>
          </p:spPr>
          <p:txBody>
            <a:bodyPr wrap="square" lIns="0" tIns="0" rIns="0" bIns="0">
              <a:spAutoFit/>
            </a:bodyPr>
            <a:lstStyle/>
            <a:p>
              <a:pPr>
                <a:lnSpc>
                  <a:spcPct val="120000"/>
                </a:lnSpc>
              </a:pPr>
              <a:r>
                <a:rPr lang="zh-CN" altLang="en-US" kern="0" dirty="0">
                  <a:latin typeface="Arial" panose="020B0604020202020204" pitchFamily="34" charset="0"/>
                  <a:ea typeface="微软雅黑" panose="020B0503020204020204" pitchFamily="34" charset="-122"/>
                  <a:cs typeface="+mn-ea"/>
                </a:rPr>
                <a:t>充实和平外交政策方面的内容。</a:t>
              </a:r>
              <a:endParaRPr lang="zh-CN" altLang="en-US" kern="0" dirty="0">
                <a:latin typeface="Arial" panose="020B0604020202020204" pitchFamily="34" charset="0"/>
                <a:ea typeface="微软雅黑" panose="020B0503020204020204" pitchFamily="34" charset="-122"/>
                <a:cs typeface="+mn-ea"/>
              </a:endParaRPr>
            </a:p>
          </p:txBody>
        </p:sp>
        <p:grpSp>
          <p:nvGrpSpPr>
            <p:cNvPr id="25" name="组合 24"/>
            <p:cNvGrpSpPr/>
            <p:nvPr/>
          </p:nvGrpSpPr>
          <p:grpSpPr>
            <a:xfrm>
              <a:off x="3227000" y="2895226"/>
              <a:ext cx="850900" cy="850900"/>
              <a:chOff x="883595" y="3877887"/>
              <a:chExt cx="850900" cy="850900"/>
            </a:xfrm>
          </p:grpSpPr>
          <p:sp>
            <p:nvSpPr>
              <p:cNvPr id="27" name="椭圆 26"/>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矩形 27"/>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06</a:t>
                </a:r>
                <a:r>
                  <a:rPr lang="zh-CN" altLang="en-US" sz="2400" b="1" dirty="0" smtClean="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26"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29" name="组合 28"/>
          <p:cNvGrpSpPr/>
          <p:nvPr/>
        </p:nvGrpSpPr>
        <p:grpSpPr>
          <a:xfrm>
            <a:off x="678567" y="4104161"/>
            <a:ext cx="10472032" cy="713210"/>
            <a:chOff x="3227000" y="2895226"/>
            <a:chExt cx="12493732" cy="850900"/>
          </a:xfrm>
        </p:grpSpPr>
        <p:sp>
          <p:nvSpPr>
            <p:cNvPr id="30" name="圆角矩形 29"/>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矩形 30"/>
            <p:cNvSpPr/>
            <p:nvPr/>
          </p:nvSpPr>
          <p:spPr>
            <a:xfrm>
              <a:off x="4886745" y="3127057"/>
              <a:ext cx="8863087" cy="387238"/>
            </a:xfrm>
            <a:prstGeom prst="rect">
              <a:avLst/>
            </a:prstGeom>
            <a:noFill/>
          </p:spPr>
          <p:txBody>
            <a:bodyPr wrap="square" lIns="0" tIns="0" rIns="0" bIns="0">
              <a:spAutoFit/>
            </a:bodyPr>
            <a:lstStyle/>
            <a:p>
              <a:pPr>
                <a:lnSpc>
                  <a:spcPct val="130000"/>
                </a:lnSpc>
                <a:spcBef>
                  <a:spcPts val="1200"/>
                </a:spcBef>
              </a:pPr>
              <a:r>
                <a:rPr lang="zh-CN" altLang="en-US" dirty="0">
                  <a:latin typeface="微软雅黑" panose="020B0503020204020204" pitchFamily="34" charset="-122"/>
                  <a:ea typeface="微软雅黑" panose="020B0503020204020204" pitchFamily="34" charset="-122"/>
                </a:rPr>
                <a:t>充实坚持和加强中国共产党全面领导的内容。</a:t>
              </a:r>
              <a:endParaRPr lang="zh-CN" altLang="en-US" dirty="0">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27000" y="2895226"/>
              <a:ext cx="850900" cy="850900"/>
              <a:chOff x="883595" y="3877887"/>
              <a:chExt cx="850900" cy="850900"/>
            </a:xfrm>
          </p:grpSpPr>
          <p:sp>
            <p:nvSpPr>
              <p:cNvPr id="34" name="椭圆 33"/>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矩形 34"/>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07</a:t>
                </a:r>
                <a:r>
                  <a:rPr lang="zh-CN" altLang="en-US" sz="2400" b="1" dirty="0" smtClean="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33"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36" name="组合 35"/>
          <p:cNvGrpSpPr/>
          <p:nvPr/>
        </p:nvGrpSpPr>
        <p:grpSpPr>
          <a:xfrm>
            <a:off x="678567" y="5251244"/>
            <a:ext cx="10472032" cy="713210"/>
            <a:chOff x="3227000" y="2895226"/>
            <a:chExt cx="12493732" cy="850900"/>
          </a:xfrm>
        </p:grpSpPr>
        <p:sp>
          <p:nvSpPr>
            <p:cNvPr id="37" name="圆角矩形 36"/>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矩形 37"/>
            <p:cNvSpPr/>
            <p:nvPr/>
          </p:nvSpPr>
          <p:spPr>
            <a:xfrm>
              <a:off x="4886745" y="3127057"/>
              <a:ext cx="8863087" cy="387238"/>
            </a:xfrm>
            <a:prstGeom prst="rect">
              <a:avLst/>
            </a:prstGeom>
            <a:noFill/>
          </p:spPr>
          <p:txBody>
            <a:bodyPr wrap="square" lIns="0" tIns="0" rIns="0" bIns="0">
              <a:spAutoFit/>
            </a:bodyPr>
            <a:lstStyle/>
            <a:p>
              <a:pPr>
                <a:lnSpc>
                  <a:spcPct val="130000"/>
                </a:lnSpc>
                <a:spcBef>
                  <a:spcPts val="600"/>
                </a:spcBef>
              </a:pPr>
              <a:r>
                <a:rPr lang="zh-CN" altLang="en-US" kern="0" dirty="0">
                  <a:latin typeface="Arial" panose="020B0604020202020204" pitchFamily="34" charset="0"/>
                  <a:ea typeface="微软雅黑" panose="020B0503020204020204" pitchFamily="34" charset="-122"/>
                  <a:cs typeface="+mn-ea"/>
                </a:rPr>
                <a:t>增加倡导社会主义核心价值观的内容。</a:t>
              </a:r>
              <a:endParaRPr lang="zh-CN" altLang="en-US" kern="0" dirty="0">
                <a:latin typeface="Arial" panose="020B0604020202020204" pitchFamily="34" charset="0"/>
                <a:ea typeface="微软雅黑" panose="020B0503020204020204" pitchFamily="34" charset="-122"/>
                <a:cs typeface="+mn-ea"/>
              </a:endParaRPr>
            </a:p>
          </p:txBody>
        </p:sp>
        <p:grpSp>
          <p:nvGrpSpPr>
            <p:cNvPr id="39" name="组合 38"/>
            <p:cNvGrpSpPr/>
            <p:nvPr/>
          </p:nvGrpSpPr>
          <p:grpSpPr>
            <a:xfrm>
              <a:off x="3227000" y="2895226"/>
              <a:ext cx="850900" cy="850900"/>
              <a:chOff x="883595" y="3877887"/>
              <a:chExt cx="850900" cy="850900"/>
            </a:xfrm>
          </p:grpSpPr>
          <p:sp>
            <p:nvSpPr>
              <p:cNvPr id="41" name="椭圆 40"/>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2" name="矩形 41"/>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08</a:t>
                </a:r>
                <a:r>
                  <a:rPr lang="zh-CN" altLang="en-US" sz="2400" b="1" dirty="0" smtClean="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40"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750" fill="hold"/>
                                        <p:tgtEl>
                                          <p:spTgt spid="29"/>
                                        </p:tgtEl>
                                        <p:attrNameLst>
                                          <p:attrName>ppt_x</p:attrName>
                                        </p:attrNameLst>
                                      </p:cBhvr>
                                      <p:tavLst>
                                        <p:tav tm="0">
                                          <p:val>
                                            <p:strVal val="1+#ppt_w/2"/>
                                          </p:val>
                                        </p:tav>
                                        <p:tav tm="100000">
                                          <p:val>
                                            <p:strVal val="#ppt_x"/>
                                          </p:val>
                                        </p:tav>
                                      </p:tavLst>
                                    </p:anim>
                                    <p:anim calcmode="lin" valueType="num">
                                      <p:cBhvr additive="base">
                                        <p:cTn id="16" dur="75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750" fill="hold"/>
                                        <p:tgtEl>
                                          <p:spTgt spid="36"/>
                                        </p:tgtEl>
                                        <p:attrNameLst>
                                          <p:attrName>ppt_x</p:attrName>
                                        </p:attrNameLst>
                                      </p:cBhvr>
                                      <p:tavLst>
                                        <p:tav tm="0">
                                          <p:val>
                                            <p:strVal val="1+#ppt_w/2"/>
                                          </p:val>
                                        </p:tav>
                                        <p:tav tm="100000">
                                          <p:val>
                                            <p:strVal val="#ppt_x"/>
                                          </p:val>
                                        </p:tav>
                                      </p:tavLst>
                                    </p:anim>
                                    <p:anim calcmode="lin" valueType="num">
                                      <p:cBhvr additive="base">
                                        <p:cTn id="20"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78567" y="1809995"/>
            <a:ext cx="10472032" cy="713210"/>
            <a:chOff x="3227000" y="2895226"/>
            <a:chExt cx="12493732" cy="850900"/>
          </a:xfrm>
        </p:grpSpPr>
        <p:sp>
          <p:nvSpPr>
            <p:cNvPr id="16" name="圆角矩形 15"/>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7" name="矩形 16"/>
            <p:cNvSpPr/>
            <p:nvPr/>
          </p:nvSpPr>
          <p:spPr>
            <a:xfrm>
              <a:off x="4886745" y="3127057"/>
              <a:ext cx="10431382" cy="387238"/>
            </a:xfrm>
            <a:prstGeom prst="rect">
              <a:avLst/>
            </a:prstGeom>
            <a:noFill/>
          </p:spPr>
          <p:txBody>
            <a:bodyPr wrap="square" lIns="0" tIns="0" rIns="0" bIns="0">
              <a:spAutoFit/>
            </a:bodyPr>
            <a:lstStyle/>
            <a:p>
              <a:pPr>
                <a:lnSpc>
                  <a:spcPct val="130000"/>
                </a:lnSpc>
                <a:spcBef>
                  <a:spcPts val="600"/>
                </a:spcBef>
              </a:pPr>
              <a:r>
                <a:rPr lang="zh-CN" altLang="en-US" kern="0" dirty="0">
                  <a:latin typeface="Arial" panose="020B0604020202020204" pitchFamily="34" charset="0"/>
                  <a:ea typeface="微软雅黑" panose="020B0503020204020204" pitchFamily="34" charset="-122"/>
                  <a:cs typeface="+mn-ea"/>
                </a:rPr>
                <a:t>修改国家主席任职方面的有关规定。</a:t>
              </a:r>
              <a:endParaRPr lang="zh-CN" altLang="en-US" kern="0" dirty="0">
                <a:latin typeface="Arial" panose="020B0604020202020204" pitchFamily="34" charset="0"/>
                <a:ea typeface="微软雅黑" panose="020B0503020204020204" pitchFamily="34" charset="-122"/>
                <a:cs typeface="+mn-ea"/>
              </a:endParaRPr>
            </a:p>
          </p:txBody>
        </p:sp>
        <p:grpSp>
          <p:nvGrpSpPr>
            <p:cNvPr id="18" name="组合 17"/>
            <p:cNvGrpSpPr/>
            <p:nvPr/>
          </p:nvGrpSpPr>
          <p:grpSpPr>
            <a:xfrm>
              <a:off x="3227000" y="2895226"/>
              <a:ext cx="850900" cy="850900"/>
              <a:chOff x="883595" y="3877887"/>
              <a:chExt cx="850900" cy="850900"/>
            </a:xfrm>
          </p:grpSpPr>
          <p:sp>
            <p:nvSpPr>
              <p:cNvPr id="20" name="椭圆 19"/>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矩形 20"/>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09</a:t>
                </a:r>
                <a:r>
                  <a:rPr lang="zh-CN" altLang="en-US" sz="2400" b="1" dirty="0" smtClean="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19"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22" name="组合 21"/>
          <p:cNvGrpSpPr/>
          <p:nvPr/>
        </p:nvGrpSpPr>
        <p:grpSpPr>
          <a:xfrm>
            <a:off x="678567" y="2957078"/>
            <a:ext cx="10472032" cy="713210"/>
            <a:chOff x="3227000" y="2895226"/>
            <a:chExt cx="12493732" cy="850900"/>
          </a:xfrm>
        </p:grpSpPr>
        <p:sp>
          <p:nvSpPr>
            <p:cNvPr id="23" name="圆角矩形 22"/>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4" name="矩形 23"/>
            <p:cNvSpPr/>
            <p:nvPr/>
          </p:nvSpPr>
          <p:spPr>
            <a:xfrm>
              <a:off x="4886745" y="3139451"/>
              <a:ext cx="10587229" cy="362452"/>
            </a:xfrm>
            <a:prstGeom prst="rect">
              <a:avLst/>
            </a:prstGeom>
            <a:noFill/>
          </p:spPr>
          <p:txBody>
            <a:bodyPr wrap="square" lIns="0" tIns="0" rIns="0" bIns="0">
              <a:spAutoFit/>
            </a:bodyPr>
            <a:lstStyle/>
            <a:p>
              <a:pPr>
                <a:lnSpc>
                  <a:spcPct val="120000"/>
                </a:lnSpc>
              </a:pPr>
              <a:r>
                <a:rPr lang="zh-CN" altLang="en-US" dirty="0">
                  <a:latin typeface="微软雅黑" panose="020B0503020204020204" pitchFamily="34" charset="-122"/>
                  <a:ea typeface="微软雅黑" panose="020B0503020204020204" pitchFamily="34" charset="-122"/>
                </a:rPr>
                <a:t>增加设区的市制定地方性法规的规定。</a:t>
              </a:r>
              <a:endParaRPr lang="zh-CN" altLang="en-US" kern="0" dirty="0">
                <a:latin typeface="Arial" panose="020B0604020202020204" pitchFamily="34" charset="0"/>
                <a:ea typeface="微软雅黑" panose="020B0503020204020204" pitchFamily="34" charset="-122"/>
                <a:cs typeface="+mn-ea"/>
              </a:endParaRPr>
            </a:p>
          </p:txBody>
        </p:sp>
        <p:grpSp>
          <p:nvGrpSpPr>
            <p:cNvPr id="25" name="组合 24"/>
            <p:cNvGrpSpPr/>
            <p:nvPr/>
          </p:nvGrpSpPr>
          <p:grpSpPr>
            <a:xfrm>
              <a:off x="3227000" y="2895226"/>
              <a:ext cx="850900" cy="850900"/>
              <a:chOff x="883595" y="3877887"/>
              <a:chExt cx="850900" cy="850900"/>
            </a:xfrm>
          </p:grpSpPr>
          <p:sp>
            <p:nvSpPr>
              <p:cNvPr id="27" name="椭圆 26"/>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矩形 27"/>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10</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26"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29" name="组合 28"/>
          <p:cNvGrpSpPr/>
          <p:nvPr/>
        </p:nvGrpSpPr>
        <p:grpSpPr>
          <a:xfrm>
            <a:off x="678567" y="4104161"/>
            <a:ext cx="10472032" cy="713210"/>
            <a:chOff x="3227000" y="2895226"/>
            <a:chExt cx="12493732" cy="850900"/>
          </a:xfrm>
        </p:grpSpPr>
        <p:sp>
          <p:nvSpPr>
            <p:cNvPr id="30" name="圆角矩形 29"/>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矩形 30"/>
            <p:cNvSpPr/>
            <p:nvPr/>
          </p:nvSpPr>
          <p:spPr>
            <a:xfrm>
              <a:off x="4886745" y="3127057"/>
              <a:ext cx="8863087" cy="387238"/>
            </a:xfrm>
            <a:prstGeom prst="rect">
              <a:avLst/>
            </a:prstGeom>
            <a:noFill/>
          </p:spPr>
          <p:txBody>
            <a:bodyPr wrap="square" lIns="0" tIns="0" rIns="0" bIns="0">
              <a:spAutoFit/>
            </a:bodyPr>
            <a:lstStyle/>
            <a:p>
              <a:pPr>
                <a:lnSpc>
                  <a:spcPct val="130000"/>
                </a:lnSpc>
                <a:spcBef>
                  <a:spcPts val="1200"/>
                </a:spcBef>
              </a:pPr>
              <a:r>
                <a:rPr lang="zh-CN" altLang="en-US" dirty="0">
                  <a:latin typeface="微软雅黑" panose="020B0503020204020204" pitchFamily="34" charset="-122"/>
                  <a:ea typeface="微软雅黑" panose="020B0503020204020204" pitchFamily="34" charset="-122"/>
                </a:rPr>
                <a:t>增加有关监察委员会的各项规定。</a:t>
              </a:r>
              <a:endParaRPr lang="en-US" altLang="zh-CN" dirty="0">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27000" y="2895226"/>
              <a:ext cx="850900" cy="850900"/>
              <a:chOff x="883595" y="3877887"/>
              <a:chExt cx="850900" cy="850900"/>
            </a:xfrm>
          </p:grpSpPr>
          <p:sp>
            <p:nvSpPr>
              <p:cNvPr id="34" name="椭圆 33"/>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矩形 34"/>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11</a:t>
                </a:r>
                <a:r>
                  <a:rPr lang="zh-CN" altLang="en-US" sz="2400" b="1" dirty="0" smtClean="0">
                    <a:solidFill>
                      <a:schemeClr val="bg1"/>
                    </a:solidFill>
                    <a:latin typeface="方正兰亭粗黑_GBK" panose="02000000000000000000" pitchFamily="2" charset="-122"/>
                    <a:ea typeface="方正兰亭粗黑_GBK" panose="02000000000000000000" pitchFamily="2" charset="-122"/>
                  </a:rPr>
                  <a:t> </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33"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grpSp>
        <p:nvGrpSpPr>
          <p:cNvPr id="36" name="组合 35"/>
          <p:cNvGrpSpPr/>
          <p:nvPr/>
        </p:nvGrpSpPr>
        <p:grpSpPr>
          <a:xfrm>
            <a:off x="678567" y="5251244"/>
            <a:ext cx="10472032" cy="713210"/>
            <a:chOff x="3227000" y="2895226"/>
            <a:chExt cx="12493732" cy="850900"/>
          </a:xfrm>
        </p:grpSpPr>
        <p:sp>
          <p:nvSpPr>
            <p:cNvPr id="37" name="圆角矩形 36"/>
            <p:cNvSpPr/>
            <p:nvPr/>
          </p:nvSpPr>
          <p:spPr>
            <a:xfrm>
              <a:off x="4585268" y="2895226"/>
              <a:ext cx="11135464" cy="85090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矩形 37"/>
            <p:cNvSpPr/>
            <p:nvPr/>
          </p:nvSpPr>
          <p:spPr>
            <a:xfrm>
              <a:off x="4886745" y="3127057"/>
              <a:ext cx="8863087" cy="387238"/>
            </a:xfrm>
            <a:prstGeom prst="rect">
              <a:avLst/>
            </a:prstGeom>
            <a:noFill/>
          </p:spPr>
          <p:txBody>
            <a:bodyPr wrap="square" lIns="0" tIns="0" rIns="0" bIns="0">
              <a:spAutoFit/>
            </a:bodyPr>
            <a:lstStyle/>
            <a:p>
              <a:pPr>
                <a:lnSpc>
                  <a:spcPct val="130000"/>
                </a:lnSpc>
                <a:spcBef>
                  <a:spcPts val="1200"/>
                </a:spcBef>
              </a:pPr>
              <a:r>
                <a:rPr lang="zh-CN" altLang="en-US" dirty="0">
                  <a:latin typeface="微软雅黑" panose="020B0503020204020204" pitchFamily="34" charset="-122"/>
                  <a:ea typeface="微软雅黑" panose="020B0503020204020204" pitchFamily="34" charset="-122"/>
                </a:rPr>
                <a:t>修改全国人大专门委员会的有关规定。</a:t>
              </a:r>
              <a:endParaRPr lang="zh-CN" altLang="en-US" dirty="0">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227000" y="2895226"/>
              <a:ext cx="850900" cy="850900"/>
              <a:chOff x="883595" y="3877887"/>
              <a:chExt cx="850900" cy="850900"/>
            </a:xfrm>
          </p:grpSpPr>
          <p:sp>
            <p:nvSpPr>
              <p:cNvPr id="41" name="椭圆 40"/>
              <p:cNvSpPr/>
              <p:nvPr/>
            </p:nvSpPr>
            <p:spPr>
              <a:xfrm>
                <a:off x="883595" y="3877887"/>
                <a:ext cx="850900" cy="85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2" name="矩形 41"/>
              <p:cNvSpPr/>
              <p:nvPr/>
            </p:nvSpPr>
            <p:spPr>
              <a:xfrm>
                <a:off x="939670" y="4082957"/>
                <a:ext cx="738751" cy="44076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400" b="1" dirty="0" smtClean="0">
                    <a:solidFill>
                      <a:schemeClr val="bg1"/>
                    </a:solidFill>
                    <a:latin typeface="方正兰亭粗黑_GBK" panose="02000000000000000000" pitchFamily="2" charset="-122"/>
                    <a:ea typeface="方正兰亭粗黑_GBK" panose="02000000000000000000" pitchFamily="2" charset="-122"/>
                  </a:rPr>
                  <a:t>12</a:t>
                </a:r>
                <a:endParaRPr lang="zh-CN" altLang="en-US" sz="2400" b="1" dirty="0">
                  <a:solidFill>
                    <a:schemeClr val="bg1"/>
                  </a:solidFill>
                  <a:latin typeface="方正兰亭粗黑_GBK" panose="02000000000000000000" pitchFamily="2" charset="-122"/>
                  <a:ea typeface="方正兰亭粗黑_GBK" panose="02000000000000000000" pitchFamily="2" charset="-122"/>
                </a:endParaRPr>
              </a:p>
            </p:txBody>
          </p:sp>
        </p:grpSp>
        <p:sp>
          <p:nvSpPr>
            <p:cNvPr id="40" name="Freeform 5"/>
            <p:cNvSpPr/>
            <p:nvPr/>
          </p:nvSpPr>
          <p:spPr bwMode="auto">
            <a:xfrm>
              <a:off x="4218047" y="3196120"/>
              <a:ext cx="227075" cy="339105"/>
            </a:xfrm>
            <a:custGeom>
              <a:avLst/>
              <a:gdLst>
                <a:gd name="T0" fmla="*/ 253 w 253"/>
                <a:gd name="T1" fmla="*/ 191 h 379"/>
                <a:gd name="T2" fmla="*/ 0 w 253"/>
                <a:gd name="T3" fmla="*/ 0 h 379"/>
                <a:gd name="T4" fmla="*/ 122 w 253"/>
                <a:gd name="T5" fmla="*/ 188 h 379"/>
                <a:gd name="T6" fmla="*/ 4 w 253"/>
                <a:gd name="T7" fmla="*/ 379 h 379"/>
                <a:gd name="T8" fmla="*/ 253 w 253"/>
                <a:gd name="T9" fmla="*/ 191 h 379"/>
              </a:gdLst>
              <a:ahLst/>
              <a:cxnLst>
                <a:cxn ang="0">
                  <a:pos x="T0" y="T1"/>
                </a:cxn>
                <a:cxn ang="0">
                  <a:pos x="T2" y="T3"/>
                </a:cxn>
                <a:cxn ang="0">
                  <a:pos x="T4" y="T5"/>
                </a:cxn>
                <a:cxn ang="0">
                  <a:pos x="T6" y="T7"/>
                </a:cxn>
                <a:cxn ang="0">
                  <a:pos x="T8" y="T9"/>
                </a:cxn>
              </a:cxnLst>
              <a:rect l="0" t="0" r="r" b="b"/>
              <a:pathLst>
                <a:path w="253" h="379">
                  <a:moveTo>
                    <a:pt x="253" y="191"/>
                  </a:moveTo>
                  <a:lnTo>
                    <a:pt x="0" y="0"/>
                  </a:lnTo>
                  <a:lnTo>
                    <a:pt x="122" y="188"/>
                  </a:lnTo>
                  <a:lnTo>
                    <a:pt x="4" y="379"/>
                  </a:lnTo>
                  <a:lnTo>
                    <a:pt x="253" y="191"/>
                  </a:lnTo>
                  <a:close/>
                </a:path>
              </a:pathLst>
            </a:custGeom>
            <a:gradFill>
              <a:gsLst>
                <a:gs pos="0">
                  <a:schemeClr val="accent1"/>
                </a:gs>
                <a:gs pos="50000">
                  <a:schemeClr val="accent1"/>
                </a:gs>
                <a:gs pos="50000">
                  <a:schemeClr val="accent1">
                    <a:lumMod val="75000"/>
                  </a:schemeClr>
                </a:gs>
                <a:gs pos="100000">
                  <a:schemeClr val="accent1">
                    <a:lumMod val="75000"/>
                  </a:schemeClr>
                </a:gs>
              </a:gsLst>
              <a:lin ang="5400000" scaled="1"/>
            </a:gradFill>
            <a:ln w="12700" cap="flat">
              <a:noFill/>
              <a:prstDash val="solid"/>
              <a:miter lim="800000"/>
            </a:ln>
          </p:spPr>
          <p:txBody>
            <a:bodyPr vert="horz" wrap="square" lIns="91440" tIns="45720" rIns="91440" bIns="45720" numCol="1" anchor="t" anchorCtr="0" compatLnSpc="1"/>
            <a:lstStyle/>
            <a:p>
              <a:endParaRPr lang="zh-CN" altLang="en-US" sz="1400"/>
            </a:p>
          </p:txBody>
        </p:sp>
      </p:gr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750" fill="hold"/>
                                        <p:tgtEl>
                                          <p:spTgt spid="29"/>
                                        </p:tgtEl>
                                        <p:attrNameLst>
                                          <p:attrName>ppt_x</p:attrName>
                                        </p:attrNameLst>
                                      </p:cBhvr>
                                      <p:tavLst>
                                        <p:tav tm="0">
                                          <p:val>
                                            <p:strVal val="1+#ppt_w/2"/>
                                          </p:val>
                                        </p:tav>
                                        <p:tav tm="100000">
                                          <p:val>
                                            <p:strVal val="#ppt_x"/>
                                          </p:val>
                                        </p:tav>
                                      </p:tavLst>
                                    </p:anim>
                                    <p:anim calcmode="lin" valueType="num">
                                      <p:cBhvr additive="base">
                                        <p:cTn id="16" dur="75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750" fill="hold"/>
                                        <p:tgtEl>
                                          <p:spTgt spid="36"/>
                                        </p:tgtEl>
                                        <p:attrNameLst>
                                          <p:attrName>ppt_x</p:attrName>
                                        </p:attrNameLst>
                                      </p:cBhvr>
                                      <p:tavLst>
                                        <p:tav tm="0">
                                          <p:val>
                                            <p:strVal val="1+#ppt_w/2"/>
                                          </p:val>
                                        </p:tav>
                                        <p:tav tm="100000">
                                          <p:val>
                                            <p:strVal val="#ppt_x"/>
                                          </p:val>
                                        </p:tav>
                                      </p:tavLst>
                                    </p:anim>
                                    <p:anim calcmode="lin" valueType="num">
                                      <p:cBhvr additive="base">
                                        <p:cTn id="20"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3840479" y="1804852"/>
            <a:ext cx="8391526" cy="1419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135845" y="2034562"/>
            <a:ext cx="6096000" cy="960263"/>
          </a:xfrm>
          <a:prstGeom prst="rect">
            <a:avLst/>
          </a:prstGeom>
          <a:noFill/>
        </p:spPr>
        <p:txBody>
          <a:bodyPr wrap="square" lIns="0" tIns="0" rIns="0" bIns="0">
            <a:spAutoFit/>
          </a:bodyPr>
          <a:lstStyle/>
          <a:p>
            <a:pPr algn="r">
              <a:lnSpc>
                <a:spcPct val="130000"/>
              </a:lnSpc>
              <a:spcBef>
                <a:spcPts val="600"/>
              </a:spcBef>
            </a:pPr>
            <a:r>
              <a:rPr lang="zh-CN" altLang="en-US" sz="2400" kern="0" dirty="0">
                <a:solidFill>
                  <a:schemeClr val="bg1"/>
                </a:solidFill>
                <a:latin typeface="方正兰亭粗黑_GBK" panose="02000000000000000000" pitchFamily="2" charset="-122"/>
                <a:ea typeface="方正兰亭粗黑_GBK" panose="02000000000000000000" pitchFamily="2" charset="-122"/>
                <a:cs typeface="+mn-ea"/>
              </a:rPr>
              <a:t>确立习近平新时代中国特色社会主义思想在国家政治和社会生活中的指导</a:t>
            </a:r>
            <a:r>
              <a:rPr lang="zh-CN" altLang="en-US" sz="2400" kern="0" dirty="0" smtClean="0">
                <a:solidFill>
                  <a:schemeClr val="bg1"/>
                </a:solidFill>
                <a:latin typeface="方正兰亭粗黑_GBK" panose="02000000000000000000" pitchFamily="2" charset="-122"/>
                <a:ea typeface="方正兰亭粗黑_GBK" panose="02000000000000000000" pitchFamily="2" charset="-122"/>
                <a:cs typeface="+mn-ea"/>
              </a:rPr>
              <a:t>地位</a:t>
            </a:r>
            <a:endParaRPr lang="zh-CN" altLang="en-US" sz="2400" kern="0" dirty="0">
              <a:solidFill>
                <a:schemeClr val="bg1"/>
              </a:solidFill>
              <a:latin typeface="方正兰亭粗黑_GBK" panose="02000000000000000000" pitchFamily="2" charset="-122"/>
              <a:ea typeface="方正兰亭粗黑_GBK" panose="02000000000000000000" pitchFamily="2" charset="-122"/>
              <a:cs typeface="+mn-ea"/>
            </a:endParaRPr>
          </a:p>
        </p:txBody>
      </p:sp>
      <p:sp>
        <p:nvSpPr>
          <p:cNvPr id="7" name="矩形 6"/>
          <p:cNvSpPr/>
          <p:nvPr/>
        </p:nvSpPr>
        <p:spPr>
          <a:xfrm>
            <a:off x="11305629" y="1804867"/>
            <a:ext cx="916215" cy="1440394"/>
          </a:xfrm>
          <a:prstGeom prst="rect">
            <a:avLst/>
          </a:prstGeom>
          <a:noFill/>
        </p:spPr>
        <p:txBody>
          <a:bodyPr wrap="square" lIns="0" tIns="0" rIns="0" bIns="0">
            <a:spAutoFit/>
          </a:bodyPr>
          <a:lstStyle/>
          <a:p>
            <a:pPr algn="ctr">
              <a:lnSpc>
                <a:spcPct val="130000"/>
              </a:lnSpc>
              <a:spcBef>
                <a:spcPts val="600"/>
              </a:spcBef>
            </a:pPr>
            <a:r>
              <a:rPr lang="en-US" altLang="zh-CN" sz="7200" kern="0" dirty="0">
                <a:solidFill>
                  <a:schemeClr val="bg1"/>
                </a:solidFill>
                <a:latin typeface="Agency FB" panose="020B0503020202020204" pitchFamily="34" charset="0"/>
                <a:ea typeface="微软雅黑" panose="020B0503020204020204" pitchFamily="34" charset="-122"/>
                <a:cs typeface="+mn-ea"/>
              </a:rPr>
              <a:t>01</a:t>
            </a:r>
            <a:endParaRPr lang="en-US" altLang="zh-CN" sz="7200" kern="0" dirty="0">
              <a:solidFill>
                <a:schemeClr val="bg1"/>
              </a:solidFill>
              <a:latin typeface="Agency FB" panose="020B0503020202020204" pitchFamily="34" charset="0"/>
              <a:ea typeface="微软雅黑" panose="020B0503020204020204" pitchFamily="34" charset="-122"/>
              <a:cs typeface="+mn-ea"/>
            </a:endParaRPr>
          </a:p>
        </p:txBody>
      </p:sp>
      <p:sp>
        <p:nvSpPr>
          <p:cNvPr id="8" name="文本框 58"/>
          <p:cNvSpPr txBox="1"/>
          <p:nvPr/>
        </p:nvSpPr>
        <p:spPr>
          <a:xfrm>
            <a:off x="965485" y="3683026"/>
            <a:ext cx="10261031" cy="2577950"/>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r>
              <a:rPr lang="zh-CN" altLang="en-US" sz="1800" dirty="0"/>
              <a:t>习近平新时代中国特色社会主义思想是马克思主义中国化最新成果，是党和人民实践经验和集体智慧的结晶，是中国特色社会主义理论体系的重要组成部分，是全党全国人民为实现中华民族伟大复兴而奋斗的行动指南，是党的十八大以来党和国家事业取得历史性成就、发生历史性变革的根本理论指引。把习近平新时代中国特色社会主义思想载入宪法，使其同马克思列宁主义、毛泽东思想、邓小平理论、“三个代表”重要思想、科学发展观一起，确立其在国家政治和社会生活中的指导地位，反映了全国各族人民的共同意愿，体现了党的主张和人民意志的统一，明确了全党全国人民为实现中华民族伟大复兴而奋斗的共同思想基础。</a:t>
            </a:r>
            <a:endParaRPr lang="zh-CN" altLang="en-US" sz="1800" dirty="0"/>
          </a:p>
        </p:txBody>
      </p:sp>
      <p:sp>
        <p:nvSpPr>
          <p:cNvPr id="9" name="任意多边形: 形状 26"/>
          <p:cNvSpPr/>
          <p:nvPr/>
        </p:nvSpPr>
        <p:spPr>
          <a:xfrm>
            <a:off x="886732" y="361028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27"/>
          <p:cNvSpPr/>
          <p:nvPr/>
        </p:nvSpPr>
        <p:spPr>
          <a:xfrm flipH="1" flipV="1">
            <a:off x="11095718" y="5918497"/>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1095990" y="1939154"/>
            <a:ext cx="0" cy="1149350"/>
          </a:xfrm>
          <a:custGeom>
            <a:avLst/>
            <a:gdLst>
              <a:gd name="connsiteX0" fmla="*/ 0 w 0"/>
              <a:gd name="connsiteY0" fmla="*/ 0 h 1149350"/>
              <a:gd name="connsiteX1" fmla="*/ 0 w 0"/>
              <a:gd name="connsiteY1" fmla="*/ 1149350 h 1149350"/>
            </a:gdLst>
            <a:ahLst/>
            <a:cxnLst>
              <a:cxn ang="0">
                <a:pos x="connsiteX0" y="connsiteY0"/>
              </a:cxn>
              <a:cxn ang="0">
                <a:pos x="connsiteX1" y="connsiteY1"/>
              </a:cxn>
            </a:cxnLst>
            <a:rect l="l" t="t" r="r" b="b"/>
            <a:pathLst>
              <a:path h="1149350">
                <a:moveTo>
                  <a:pt x="0" y="0"/>
                </a:moveTo>
                <a:lnTo>
                  <a:pt x="0" y="1149350"/>
                </a:lnTo>
              </a:path>
            </a:pathLst>
          </a:cu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16" presetClass="entr" presetSubtype="4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outHorizontal)">
                                      <p:cBhvr>
                                        <p:cTn id="18" dur="500"/>
                                        <p:tgtEl>
                                          <p:spTgt spid="11"/>
                                        </p:tgtEl>
                                      </p:cBhvr>
                                    </p:animEffect>
                                  </p:childTnLst>
                                </p:cTn>
                              </p:par>
                            </p:childTnLst>
                          </p:cTn>
                        </p:par>
                        <p:par>
                          <p:cTn id="19" fill="hold">
                            <p:stCondLst>
                              <p:cond delay="1500"/>
                            </p:stCondLst>
                            <p:childTnLst>
                              <p:par>
                                <p:cTn id="20" presetID="14" presetClass="entr" presetSubtype="1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400"/>
                                        <p:tgtEl>
                                          <p:spTgt spid="6"/>
                                        </p:tgtEl>
                                      </p:cBhvr>
                                    </p:animEffect>
                                  </p:childTnLst>
                                </p:cTn>
                              </p:par>
                            </p:childTnLst>
                          </p:cTn>
                        </p:par>
                        <p:par>
                          <p:cTn id="23" fill="hold">
                            <p:stCondLst>
                              <p:cond delay="3220"/>
                            </p:stCondLst>
                            <p:childTnLst>
                              <p:par>
                                <p:cTn id="24" presetID="1" presetClass="entr" presetSubtype="0" fill="hold" grpId="1"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3220"/>
                            </p:stCondLst>
                            <p:childTnLst>
                              <p:par>
                                <p:cTn id="29" presetID="42" presetClass="path" presetSubtype="0" accel="50000" decel="50000" fill="hold" grpId="0" nodeType="afterEffect">
                                  <p:stCondLst>
                                    <p:cond delay="0"/>
                                  </p:stCondLst>
                                  <p:childTnLst>
                                    <p:animMotion origin="layout" path="M -2.08333E-7 1.11111E-6 L 0.42383 0.04398 " pathEditMode="relative" rAng="0" ptsTypes="AA">
                                      <p:cBhvr>
                                        <p:cTn id="30" dur="1000" spd="-100000" fill="hold"/>
                                        <p:tgtEl>
                                          <p:spTgt spid="9"/>
                                        </p:tgtEl>
                                        <p:attrNameLst>
                                          <p:attrName>ppt_x</p:attrName>
                                          <p:attrName>ppt_y</p:attrName>
                                        </p:attrNameLst>
                                      </p:cBhvr>
                                      <p:rCtr x="21185" y="2199"/>
                                    </p:animMotion>
                                  </p:childTnLst>
                                </p:cTn>
                              </p:par>
                              <p:par>
                                <p:cTn id="31" presetID="42" presetClass="path" presetSubtype="0" accel="50000" decel="50000" fill="hold" grpId="0" nodeType="withEffect">
                                  <p:stCondLst>
                                    <p:cond delay="0"/>
                                  </p:stCondLst>
                                  <p:childTnLst>
                                    <p:animMotion origin="layout" path="M 2.08333E-7 -2.96296E-6 L -0.41237 -0.02708 " pathEditMode="relative" rAng="0" ptsTypes="AA">
                                      <p:cBhvr>
                                        <p:cTn id="32" dur="1000" spd="-100000" fill="hold"/>
                                        <p:tgtEl>
                                          <p:spTgt spid="10"/>
                                        </p:tgtEl>
                                        <p:attrNameLst>
                                          <p:attrName>ppt_x</p:attrName>
                                          <p:attrName>ppt_y</p:attrName>
                                        </p:attrNameLst>
                                      </p:cBhvr>
                                      <p:rCtr x="-20625" y="-1366"/>
                                    </p:animMotion>
                                  </p:childTnLst>
                                </p:cTn>
                              </p:par>
                            </p:childTnLst>
                          </p:cTn>
                        </p:par>
                        <p:par>
                          <p:cTn id="33" fill="hold">
                            <p:stCondLst>
                              <p:cond delay="422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p:bldP spid="8" grpId="0"/>
      <p:bldP spid="9" grpId="0" animBg="1"/>
      <p:bldP spid="9" grpId="1" animBg="1"/>
      <p:bldP spid="10" grpId="0" animBg="1"/>
      <p:bldP spid="10" grpId="1" animBg="1"/>
      <p:bldP spid="11"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6" name="文本框 58"/>
          <p:cNvSpPr txBox="1"/>
          <p:nvPr/>
        </p:nvSpPr>
        <p:spPr>
          <a:xfrm>
            <a:off x="965485" y="3670326"/>
            <a:ext cx="10261031" cy="2492990"/>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r>
              <a:rPr lang="zh-CN" altLang="en-US" sz="2000" dirty="0"/>
              <a:t>推动物质文明、政治文明、精神文明、社会文明、生态文明协调发展，体现了党和国家对社会主义建设规律认识的深化和发展，是对中国特色社会主义事业总体布局的丰富和完善。把我国建设成为富强民主文明和谐美丽的社会主义现代化强国，实现中华民族伟大复兴，是党的十九大确立的奋斗目标。把这个宏伟目标载入宪法序言，有利于引领全党全国人民把握规律、科学布局，在新时代不断开创党和国家事业发展新局面，齐心协力为实现中华民族伟大复兴的中国梦而不懈奋斗。</a:t>
            </a:r>
            <a:endParaRPr lang="zh-CN" altLang="en-US" sz="2000" dirty="0"/>
          </a:p>
        </p:txBody>
      </p:sp>
      <p:sp>
        <p:nvSpPr>
          <p:cNvPr id="7" name="任意多边形: 形状 26"/>
          <p:cNvSpPr/>
          <p:nvPr/>
        </p:nvSpPr>
        <p:spPr>
          <a:xfrm>
            <a:off x="886732" y="359758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27"/>
          <p:cNvSpPr/>
          <p:nvPr/>
        </p:nvSpPr>
        <p:spPr>
          <a:xfrm flipH="1" flipV="1">
            <a:off x="11095718" y="5994697"/>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H="1">
            <a:off x="3800474" y="1669597"/>
            <a:ext cx="8391526" cy="1419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5602514" y="1795460"/>
            <a:ext cx="6096000" cy="1200329"/>
          </a:xfrm>
          <a:prstGeom prst="rect">
            <a:avLst/>
          </a:prstGeom>
          <a:noFill/>
        </p:spPr>
        <p:txBody>
          <a:bodyPr wrap="square" lIns="0" tIns="0" rIns="0" bIns="0">
            <a:spAutoFit/>
          </a:bodyPr>
          <a:lstStyle/>
          <a:p>
            <a:pPr>
              <a:lnSpc>
                <a:spcPct val="130000"/>
              </a:lnSpc>
              <a:spcBef>
                <a:spcPts val="600"/>
              </a:spcBef>
            </a:pPr>
            <a:r>
              <a:rPr lang="zh-CN" altLang="en-US" sz="2000" kern="0" dirty="0">
                <a:solidFill>
                  <a:schemeClr val="bg1"/>
                </a:solidFill>
                <a:latin typeface="方正兰亭粗黑_GBK" panose="02000000000000000000" pitchFamily="2" charset="-122"/>
                <a:ea typeface="方正兰亭粗黑_GBK" panose="02000000000000000000" pitchFamily="2" charset="-122"/>
                <a:cs typeface="+mn-ea"/>
              </a:rPr>
              <a:t>调整充实中国特色社会主义事业总体布局和第二个百年奋斗目标的内容，确保宪法确立的国家根本任务、发展道路、奋斗目标得到全面</a:t>
            </a:r>
            <a:r>
              <a:rPr lang="zh-CN" altLang="en-US" sz="2000" kern="0" dirty="0" smtClean="0">
                <a:solidFill>
                  <a:schemeClr val="bg1"/>
                </a:solidFill>
                <a:latin typeface="方正兰亭粗黑_GBK" panose="02000000000000000000" pitchFamily="2" charset="-122"/>
                <a:ea typeface="方正兰亭粗黑_GBK" panose="02000000000000000000" pitchFamily="2" charset="-122"/>
                <a:cs typeface="+mn-ea"/>
              </a:rPr>
              <a:t>贯彻</a:t>
            </a:r>
            <a:endParaRPr lang="zh-CN" altLang="en-US" sz="2000" kern="0" dirty="0">
              <a:solidFill>
                <a:schemeClr val="bg1"/>
              </a:solidFill>
              <a:latin typeface="方正兰亭粗黑_GBK" panose="02000000000000000000" pitchFamily="2" charset="-122"/>
              <a:ea typeface="方正兰亭粗黑_GBK" panose="02000000000000000000" pitchFamily="2" charset="-122"/>
              <a:cs typeface="+mn-ea"/>
            </a:endParaRPr>
          </a:p>
        </p:txBody>
      </p:sp>
      <p:sp>
        <p:nvSpPr>
          <p:cNvPr id="11" name="矩形 10"/>
          <p:cNvSpPr/>
          <p:nvPr/>
        </p:nvSpPr>
        <p:spPr>
          <a:xfrm flipH="1">
            <a:off x="3990975" y="1677232"/>
            <a:ext cx="916215" cy="1277914"/>
          </a:xfrm>
          <a:prstGeom prst="rect">
            <a:avLst/>
          </a:prstGeom>
          <a:noFill/>
        </p:spPr>
        <p:txBody>
          <a:bodyPr wrap="square" lIns="0" tIns="0" rIns="0" bIns="0">
            <a:spAutoFit/>
          </a:bodyPr>
          <a:lstStyle/>
          <a:p>
            <a:pPr algn="ctr">
              <a:lnSpc>
                <a:spcPct val="130000"/>
              </a:lnSpc>
              <a:spcBef>
                <a:spcPts val="600"/>
              </a:spcBef>
            </a:pPr>
            <a:r>
              <a:rPr lang="en-US" altLang="zh-CN" sz="7200" kern="0" dirty="0">
                <a:solidFill>
                  <a:schemeClr val="bg1"/>
                </a:solidFill>
                <a:latin typeface="Agency FB" panose="020B0503020202020204" pitchFamily="34" charset="0"/>
                <a:ea typeface="微软雅黑" panose="020B0503020204020204" pitchFamily="34" charset="-122"/>
                <a:cs typeface="+mn-ea"/>
              </a:rPr>
              <a:t>02</a:t>
            </a:r>
            <a:endParaRPr lang="en-US" altLang="zh-CN" sz="7200" kern="0" dirty="0">
              <a:solidFill>
                <a:schemeClr val="bg1"/>
              </a:solidFill>
              <a:latin typeface="Agency FB" panose="020B0503020202020204" pitchFamily="34" charset="0"/>
              <a:ea typeface="微软雅黑" panose="020B0503020204020204" pitchFamily="34" charset="-122"/>
              <a:cs typeface="+mn-ea"/>
            </a:endParaRPr>
          </a:p>
        </p:txBody>
      </p:sp>
      <p:sp>
        <p:nvSpPr>
          <p:cNvPr id="12" name="任意多边形 11"/>
          <p:cNvSpPr/>
          <p:nvPr/>
        </p:nvSpPr>
        <p:spPr>
          <a:xfrm flipH="1">
            <a:off x="5162549" y="1804534"/>
            <a:ext cx="0" cy="1149350"/>
          </a:xfrm>
          <a:custGeom>
            <a:avLst/>
            <a:gdLst>
              <a:gd name="connsiteX0" fmla="*/ 0 w 0"/>
              <a:gd name="connsiteY0" fmla="*/ 0 h 1149350"/>
              <a:gd name="connsiteX1" fmla="*/ 0 w 0"/>
              <a:gd name="connsiteY1" fmla="*/ 1149350 h 1149350"/>
            </a:gdLst>
            <a:ahLst/>
            <a:cxnLst>
              <a:cxn ang="0">
                <a:pos x="connsiteX0" y="connsiteY0"/>
              </a:cxn>
              <a:cxn ang="0">
                <a:pos x="connsiteX1" y="connsiteY1"/>
              </a:cxn>
            </a:cxnLst>
            <a:rect l="l" t="t" r="r" b="b"/>
            <a:pathLst>
              <a:path h="1149350">
                <a:moveTo>
                  <a:pt x="0" y="0"/>
                </a:moveTo>
                <a:lnTo>
                  <a:pt x="0" y="1149350"/>
                </a:lnTo>
              </a:path>
            </a:pathLst>
          </a:cu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000"/>
                            </p:stCondLst>
                            <p:childTnLst>
                              <p:par>
                                <p:cTn id="16" presetID="16" presetClass="entr" presetSubtype="4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outHorizontal)">
                                      <p:cBhvr>
                                        <p:cTn id="18" dur="500"/>
                                        <p:tgtEl>
                                          <p:spTgt spid="12"/>
                                        </p:tgtEl>
                                      </p:cBhvr>
                                    </p:animEffect>
                                  </p:childTnLst>
                                </p:cTn>
                              </p:par>
                            </p:childTnLst>
                          </p:cTn>
                        </p:par>
                        <p:par>
                          <p:cTn id="19" fill="hold">
                            <p:stCondLst>
                              <p:cond delay="1500"/>
                            </p:stCondLst>
                            <p:childTnLst>
                              <p:par>
                                <p:cTn id="20" presetID="14" presetClass="entr" presetSubtype="1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400"/>
                                        <p:tgtEl>
                                          <p:spTgt spid="10"/>
                                        </p:tgtEl>
                                      </p:cBhvr>
                                    </p:animEffect>
                                  </p:childTnLst>
                                </p:cTn>
                              </p:par>
                            </p:childTnLst>
                          </p:cTn>
                        </p:par>
                        <p:par>
                          <p:cTn id="23" fill="hold">
                            <p:stCondLst>
                              <p:cond delay="4300"/>
                            </p:stCondLst>
                            <p:childTnLst>
                              <p:par>
                                <p:cTn id="24" presetID="1" presetClass="entr" presetSubtype="0" fill="hold" grpId="1" nodeType="after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par>
                          <p:cTn id="28" fill="hold">
                            <p:stCondLst>
                              <p:cond delay="4300"/>
                            </p:stCondLst>
                            <p:childTnLst>
                              <p:par>
                                <p:cTn id="29" presetID="42" presetClass="path" presetSubtype="0" accel="50000" decel="50000" fill="hold" grpId="0" nodeType="afterEffect">
                                  <p:stCondLst>
                                    <p:cond delay="0"/>
                                  </p:stCondLst>
                                  <p:childTnLst>
                                    <p:animMotion origin="layout" path="M -2.08333E-7 2.96296E-6 L 0.42383 0.04398 " pathEditMode="relative" rAng="0" ptsTypes="AA">
                                      <p:cBhvr>
                                        <p:cTn id="30" dur="1000" spd="-100000" fill="hold"/>
                                        <p:tgtEl>
                                          <p:spTgt spid="7"/>
                                        </p:tgtEl>
                                        <p:attrNameLst>
                                          <p:attrName>ppt_x</p:attrName>
                                          <p:attrName>ppt_y</p:attrName>
                                        </p:attrNameLst>
                                      </p:cBhvr>
                                      <p:rCtr x="21185" y="2199"/>
                                    </p:animMotion>
                                  </p:childTnLst>
                                </p:cTn>
                              </p:par>
                              <p:par>
                                <p:cTn id="31" presetID="42" presetClass="path" presetSubtype="0" accel="50000" decel="50000" fill="hold" grpId="0" nodeType="withEffect">
                                  <p:stCondLst>
                                    <p:cond delay="0"/>
                                  </p:stCondLst>
                                  <p:childTnLst>
                                    <p:animMotion origin="layout" path="M 2.08333E-7 -4.07407E-6 L -0.41237 -0.02708 " pathEditMode="relative" rAng="0" ptsTypes="AA">
                                      <p:cBhvr>
                                        <p:cTn id="32" dur="1000" spd="-100000" fill="hold"/>
                                        <p:tgtEl>
                                          <p:spTgt spid="8"/>
                                        </p:tgtEl>
                                        <p:attrNameLst>
                                          <p:attrName>ppt_x</p:attrName>
                                          <p:attrName>ppt_y</p:attrName>
                                        </p:attrNameLst>
                                      </p:cBhvr>
                                      <p:rCtr x="-20625" y="-1366"/>
                                    </p:animMotion>
                                  </p:childTnLst>
                                </p:cTn>
                              </p:par>
                            </p:childTnLst>
                          </p:cTn>
                        </p:par>
                        <p:par>
                          <p:cTn id="33" fill="hold">
                            <p:stCondLst>
                              <p:cond delay="5300"/>
                            </p:stCondLst>
                            <p:childTnLst>
                              <p:par>
                                <p:cTn id="34" presetID="22" presetClass="entr" presetSubtype="1"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7" grpId="1" animBg="1"/>
      <p:bldP spid="8" grpId="0" animBg="1"/>
      <p:bldP spid="8" grpId="1" animBg="1"/>
      <p:bldP spid="9" grpId="0" animBg="1"/>
      <p:bldP spid="10" grpId="0"/>
      <p:bldP spid="11" grpId="0"/>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3657599" y="1677217"/>
            <a:ext cx="8391526" cy="1419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181565" y="2166448"/>
            <a:ext cx="6096000" cy="440762"/>
          </a:xfrm>
          <a:prstGeom prst="rect">
            <a:avLst/>
          </a:prstGeom>
          <a:noFill/>
        </p:spPr>
        <p:txBody>
          <a:bodyPr wrap="square" lIns="0" tIns="0" rIns="0" bIns="0">
            <a:spAutoFit/>
          </a:bodyPr>
          <a:lstStyle/>
          <a:p>
            <a:pPr algn="r">
              <a:lnSpc>
                <a:spcPct val="130000"/>
              </a:lnSpc>
              <a:spcBef>
                <a:spcPts val="600"/>
              </a:spcBef>
            </a:pPr>
            <a:r>
              <a:rPr lang="zh-CN" altLang="en-US" sz="2400" kern="0" dirty="0">
                <a:solidFill>
                  <a:schemeClr val="bg1"/>
                </a:solidFill>
                <a:latin typeface="方正兰亭粗黑_GBK" panose="02000000000000000000" pitchFamily="2" charset="-122"/>
                <a:ea typeface="方正兰亭粗黑_GBK" panose="02000000000000000000" pitchFamily="2" charset="-122"/>
                <a:cs typeface="+mn-ea"/>
              </a:rPr>
              <a:t>完善依法治国和宪法实施举措</a:t>
            </a:r>
            <a:endParaRPr lang="zh-CN" altLang="en-US" sz="2400" kern="0" dirty="0">
              <a:solidFill>
                <a:schemeClr val="bg1"/>
              </a:solidFill>
              <a:latin typeface="方正兰亭粗黑_GBK" panose="02000000000000000000" pitchFamily="2" charset="-122"/>
              <a:ea typeface="方正兰亭粗黑_GBK" panose="02000000000000000000" pitchFamily="2" charset="-122"/>
              <a:cs typeface="+mn-ea"/>
            </a:endParaRPr>
          </a:p>
        </p:txBody>
      </p:sp>
      <p:sp>
        <p:nvSpPr>
          <p:cNvPr id="7" name="矩形 6"/>
          <p:cNvSpPr/>
          <p:nvPr/>
        </p:nvSpPr>
        <p:spPr>
          <a:xfrm>
            <a:off x="10864939" y="1676597"/>
            <a:ext cx="916215" cy="1277914"/>
          </a:xfrm>
          <a:prstGeom prst="rect">
            <a:avLst/>
          </a:prstGeom>
          <a:noFill/>
        </p:spPr>
        <p:txBody>
          <a:bodyPr wrap="square" lIns="0" tIns="0" rIns="0" bIns="0">
            <a:spAutoFit/>
          </a:bodyPr>
          <a:lstStyle/>
          <a:p>
            <a:pPr algn="ctr">
              <a:lnSpc>
                <a:spcPct val="130000"/>
              </a:lnSpc>
              <a:spcBef>
                <a:spcPts val="600"/>
              </a:spcBef>
            </a:pPr>
            <a:r>
              <a:rPr lang="en-US" altLang="zh-CN" sz="7200" kern="0" dirty="0" smtClean="0">
                <a:solidFill>
                  <a:schemeClr val="bg1"/>
                </a:solidFill>
                <a:latin typeface="Agency FB" panose="020B0503020202020204" pitchFamily="34" charset="0"/>
                <a:ea typeface="微软雅黑" panose="020B0503020204020204" pitchFamily="34" charset="-122"/>
                <a:cs typeface="+mn-ea"/>
              </a:rPr>
              <a:t>03</a:t>
            </a:r>
            <a:endParaRPr lang="en-US" altLang="zh-CN" sz="7200" kern="0" dirty="0">
              <a:solidFill>
                <a:schemeClr val="bg1"/>
              </a:solidFill>
              <a:latin typeface="Agency FB" panose="020B0503020202020204" pitchFamily="34" charset="0"/>
              <a:ea typeface="微软雅黑" panose="020B0503020204020204" pitchFamily="34" charset="-122"/>
              <a:cs typeface="+mn-ea"/>
            </a:endParaRPr>
          </a:p>
        </p:txBody>
      </p:sp>
      <p:sp>
        <p:nvSpPr>
          <p:cNvPr id="8" name="文本框 58"/>
          <p:cNvSpPr txBox="1"/>
          <p:nvPr/>
        </p:nvSpPr>
        <p:spPr>
          <a:xfrm>
            <a:off x="965485" y="3683026"/>
            <a:ext cx="10261031" cy="2621872"/>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r>
              <a:rPr lang="zh-CN" altLang="en-US" dirty="0"/>
              <a:t>将宪法序言“健全社会主义法制”修改为“健全社会主义法治”，在宪法层面体现了依法治国理念的新内涵。法治以民主为前提，以严格依法办事为核心，以确保权力正当运行为重点，重在确保社会形成由规则治理的管理方式、活动方式和法治秩序。在第二十七条增加规定：“国家工作人员就职时应当依照法律规定公开进行宪法宣誓”。党的十八届四中全会决定提出建立宪法宣誓制度，十二届全国人大常委会</a:t>
            </a:r>
            <a:r>
              <a:rPr lang="en-US" altLang="zh-CN" dirty="0"/>
              <a:t>2015</a:t>
            </a:r>
            <a:r>
              <a:rPr lang="zh-CN" altLang="en-US" dirty="0"/>
              <a:t>年</a:t>
            </a:r>
            <a:r>
              <a:rPr lang="en-US" altLang="zh-CN" dirty="0"/>
              <a:t>7</a:t>
            </a:r>
            <a:r>
              <a:rPr lang="zh-CN" altLang="en-US" dirty="0"/>
              <a:t>月通过关于实行宪法宣誓制度的决定，以立法方式确立了我国宪法宣誓制度。宪法宣誓制度实行以来，各地区、各部门、各方面认真贯彻落实法律规定，依法开展宪法宣誓活动已经成为尊重宪法、尊重人民主体地位的重要实践。宪法修正案还将宪法第七十条关于专门委员会的规定中的“法律委员会”修改为“宪法和法律委员会”，推动宪法实施和监督工作进入新阶段。</a:t>
            </a:r>
            <a:endParaRPr lang="zh-CN" altLang="en-US" dirty="0"/>
          </a:p>
        </p:txBody>
      </p:sp>
      <p:sp>
        <p:nvSpPr>
          <p:cNvPr id="9" name="任意多边形: 形状 26"/>
          <p:cNvSpPr/>
          <p:nvPr/>
        </p:nvSpPr>
        <p:spPr>
          <a:xfrm>
            <a:off x="886732" y="361028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27"/>
          <p:cNvSpPr/>
          <p:nvPr/>
        </p:nvSpPr>
        <p:spPr>
          <a:xfrm flipH="1" flipV="1">
            <a:off x="11095718" y="5918497"/>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0864850" y="1946774"/>
            <a:ext cx="0" cy="1149350"/>
          </a:xfrm>
          <a:custGeom>
            <a:avLst/>
            <a:gdLst>
              <a:gd name="connsiteX0" fmla="*/ 0 w 0"/>
              <a:gd name="connsiteY0" fmla="*/ 0 h 1149350"/>
              <a:gd name="connsiteX1" fmla="*/ 0 w 0"/>
              <a:gd name="connsiteY1" fmla="*/ 1149350 h 1149350"/>
            </a:gdLst>
            <a:ahLst/>
            <a:cxnLst>
              <a:cxn ang="0">
                <a:pos x="connsiteX0" y="connsiteY0"/>
              </a:cxn>
              <a:cxn ang="0">
                <a:pos x="connsiteX1" y="connsiteY1"/>
              </a:cxn>
            </a:cxnLst>
            <a:rect l="l" t="t" r="r" b="b"/>
            <a:pathLst>
              <a:path h="1149350">
                <a:moveTo>
                  <a:pt x="0" y="0"/>
                </a:moveTo>
                <a:lnTo>
                  <a:pt x="0" y="1149350"/>
                </a:lnTo>
              </a:path>
            </a:pathLst>
          </a:cu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16" presetClass="entr" presetSubtype="4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outHorizontal)">
                                      <p:cBhvr>
                                        <p:cTn id="18" dur="500"/>
                                        <p:tgtEl>
                                          <p:spTgt spid="11"/>
                                        </p:tgtEl>
                                      </p:cBhvr>
                                    </p:animEffect>
                                  </p:childTnLst>
                                </p:cTn>
                              </p:par>
                            </p:childTnLst>
                          </p:cTn>
                        </p:par>
                        <p:par>
                          <p:cTn id="19" fill="hold">
                            <p:stCondLst>
                              <p:cond delay="1500"/>
                            </p:stCondLst>
                            <p:childTnLst>
                              <p:par>
                                <p:cTn id="20" presetID="14" presetClass="entr" presetSubtype="1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400"/>
                                        <p:tgtEl>
                                          <p:spTgt spid="6"/>
                                        </p:tgtEl>
                                      </p:cBhvr>
                                    </p:animEffect>
                                  </p:childTnLst>
                                </p:cTn>
                              </p:par>
                            </p:childTnLst>
                          </p:cTn>
                        </p:par>
                        <p:par>
                          <p:cTn id="23" fill="hold">
                            <p:stCondLst>
                              <p:cond delay="2380"/>
                            </p:stCondLst>
                            <p:childTnLst>
                              <p:par>
                                <p:cTn id="24" presetID="1" presetClass="entr" presetSubtype="0" fill="hold" grpId="1"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2380"/>
                            </p:stCondLst>
                            <p:childTnLst>
                              <p:par>
                                <p:cTn id="29" presetID="42" presetClass="path" presetSubtype="0" accel="50000" decel="50000" fill="hold" grpId="0" nodeType="afterEffect">
                                  <p:stCondLst>
                                    <p:cond delay="0"/>
                                  </p:stCondLst>
                                  <p:childTnLst>
                                    <p:animMotion origin="layout" path="M -2.08333E-7 1.11111E-6 L 0.42383 0.04398 " pathEditMode="relative" rAng="0" ptsTypes="AA">
                                      <p:cBhvr>
                                        <p:cTn id="30" dur="1000" spd="-100000" fill="hold"/>
                                        <p:tgtEl>
                                          <p:spTgt spid="9"/>
                                        </p:tgtEl>
                                        <p:attrNameLst>
                                          <p:attrName>ppt_x</p:attrName>
                                          <p:attrName>ppt_y</p:attrName>
                                        </p:attrNameLst>
                                      </p:cBhvr>
                                      <p:rCtr x="21185" y="2199"/>
                                    </p:animMotion>
                                  </p:childTnLst>
                                </p:cTn>
                              </p:par>
                              <p:par>
                                <p:cTn id="31" presetID="42" presetClass="path" presetSubtype="0" accel="50000" decel="50000" fill="hold" grpId="0" nodeType="withEffect">
                                  <p:stCondLst>
                                    <p:cond delay="0"/>
                                  </p:stCondLst>
                                  <p:childTnLst>
                                    <p:animMotion origin="layout" path="M 2.08333E-7 -2.96296E-6 L -0.41237 -0.02708 " pathEditMode="relative" rAng="0" ptsTypes="AA">
                                      <p:cBhvr>
                                        <p:cTn id="32" dur="1000" spd="-100000" fill="hold"/>
                                        <p:tgtEl>
                                          <p:spTgt spid="10"/>
                                        </p:tgtEl>
                                        <p:attrNameLst>
                                          <p:attrName>ppt_x</p:attrName>
                                          <p:attrName>ppt_y</p:attrName>
                                        </p:attrNameLst>
                                      </p:cBhvr>
                                      <p:rCtr x="-20625" y="-1366"/>
                                    </p:animMotion>
                                  </p:childTnLst>
                                </p:cTn>
                              </p:par>
                            </p:childTnLst>
                          </p:cTn>
                        </p:par>
                        <p:par>
                          <p:cTn id="33" fill="hold">
                            <p:stCondLst>
                              <p:cond delay="338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p:bldP spid="8" grpId="0"/>
      <p:bldP spid="9" grpId="0" animBg="1"/>
      <p:bldP spid="9" grpId="1" animBg="1"/>
      <p:bldP spid="10" grpId="0" animBg="1"/>
      <p:bldP spid="10" grpId="1" animBg="1"/>
      <p:bldP spid="11"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256681" y="1677232"/>
            <a:ext cx="2459216" cy="1411590"/>
          </a:xfrm>
          <a:prstGeom prst="rect">
            <a:avLst/>
          </a:prstGeom>
        </p:spPr>
      </p:pic>
      <p:sp>
        <p:nvSpPr>
          <p:cNvPr id="6" name="文本框 58"/>
          <p:cNvSpPr txBox="1"/>
          <p:nvPr/>
        </p:nvSpPr>
        <p:spPr>
          <a:xfrm>
            <a:off x="965485" y="3670326"/>
            <a:ext cx="10261031" cy="2941959"/>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r>
              <a:rPr lang="zh-CN" altLang="en-US" dirty="0"/>
              <a:t>我国宪法序言已确定了中国共产党的领导地位，以历史叙事证明中国共产党的领导是历史的选择、人民的选择。现在把党的领导写进总纲规定国家根本制度的条款，把党的领导和社会主义制度内在统一起来，把党的执政规律和中国特色社会主义建设规律内在统一起来。中国共产党领导是中国特色社会主义最本质的特征。我们说的依法治国，就是广大人民群众在党的领导下，依照宪法和法律的规定，通过各种途径和形式管理国家事务，管理经济和文化事业，管理社会事务，保证国家各项工作都依法进行，逐步实现社会主义民主的制度化、法律化，使这种制度不因领导人的改变而改变，不因领导人看法和注意力的改变而改变。我们讲依宪治国、依宪执政，不是要否定和放弃党的领导，而是强调党领导人民制定宪法和法律，党自身必须在宪法和法律范围内活动。我国宪法以根本法的形式反映了党带领人民进行革命、建设、改革取得的成果，反映了在历史和人民选择中形成的党的领导地位。</a:t>
            </a:r>
            <a:endParaRPr lang="zh-CN" altLang="en-US" dirty="0"/>
          </a:p>
        </p:txBody>
      </p:sp>
      <p:sp>
        <p:nvSpPr>
          <p:cNvPr id="7" name="任意多边形: 形状 26"/>
          <p:cNvSpPr/>
          <p:nvPr/>
        </p:nvSpPr>
        <p:spPr>
          <a:xfrm>
            <a:off x="886732" y="359758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27"/>
          <p:cNvSpPr/>
          <p:nvPr/>
        </p:nvSpPr>
        <p:spPr>
          <a:xfrm flipH="1" flipV="1">
            <a:off x="11095718" y="6159797"/>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H="1">
            <a:off x="3800474" y="1669597"/>
            <a:ext cx="8391526" cy="1419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5602514" y="1918763"/>
            <a:ext cx="6096000" cy="920893"/>
          </a:xfrm>
          <a:prstGeom prst="rect">
            <a:avLst/>
          </a:prstGeom>
          <a:noFill/>
        </p:spPr>
        <p:txBody>
          <a:bodyPr wrap="square" lIns="0" tIns="0" rIns="0" bIns="0">
            <a:spAutoFit/>
          </a:bodyPr>
          <a:lstStyle/>
          <a:p>
            <a:pPr>
              <a:lnSpc>
                <a:spcPct val="130000"/>
              </a:lnSpc>
              <a:spcBef>
                <a:spcPts val="600"/>
              </a:spcBef>
            </a:pPr>
            <a:r>
              <a:rPr lang="zh-CN" altLang="en-US" sz="2400" kern="0" dirty="0">
                <a:solidFill>
                  <a:schemeClr val="bg1"/>
                </a:solidFill>
                <a:latin typeface="方正兰亭粗黑_GBK" panose="02000000000000000000" pitchFamily="2" charset="-122"/>
                <a:ea typeface="方正兰亭粗黑_GBK" panose="02000000000000000000" pitchFamily="2" charset="-122"/>
                <a:cs typeface="+mn-ea"/>
              </a:rPr>
              <a:t>增加中国共产党领导是中国特色社会主义最本质的特征的规定</a:t>
            </a:r>
            <a:endParaRPr lang="zh-CN" altLang="en-US" sz="2400" kern="0" dirty="0">
              <a:solidFill>
                <a:schemeClr val="bg1"/>
              </a:solidFill>
              <a:latin typeface="方正兰亭粗黑_GBK" panose="02000000000000000000" pitchFamily="2" charset="-122"/>
              <a:ea typeface="方正兰亭粗黑_GBK" panose="02000000000000000000" pitchFamily="2" charset="-122"/>
              <a:cs typeface="+mn-ea"/>
            </a:endParaRPr>
          </a:p>
        </p:txBody>
      </p:sp>
      <p:sp>
        <p:nvSpPr>
          <p:cNvPr id="11" name="矩形 10"/>
          <p:cNvSpPr/>
          <p:nvPr/>
        </p:nvSpPr>
        <p:spPr>
          <a:xfrm flipH="1">
            <a:off x="3990975" y="1677232"/>
            <a:ext cx="916215" cy="1277914"/>
          </a:xfrm>
          <a:prstGeom prst="rect">
            <a:avLst/>
          </a:prstGeom>
          <a:noFill/>
        </p:spPr>
        <p:txBody>
          <a:bodyPr wrap="square" lIns="0" tIns="0" rIns="0" bIns="0">
            <a:spAutoFit/>
          </a:bodyPr>
          <a:lstStyle/>
          <a:p>
            <a:pPr algn="ctr">
              <a:lnSpc>
                <a:spcPct val="130000"/>
              </a:lnSpc>
              <a:spcBef>
                <a:spcPts val="600"/>
              </a:spcBef>
            </a:pPr>
            <a:r>
              <a:rPr lang="en-US" altLang="zh-CN" sz="7200" kern="0" dirty="0" smtClean="0">
                <a:solidFill>
                  <a:schemeClr val="bg1"/>
                </a:solidFill>
                <a:latin typeface="Agency FB" panose="020B0503020202020204" pitchFamily="34" charset="0"/>
                <a:ea typeface="微软雅黑" panose="020B0503020204020204" pitchFamily="34" charset="-122"/>
                <a:cs typeface="+mn-ea"/>
              </a:rPr>
              <a:t>04</a:t>
            </a:r>
            <a:endParaRPr lang="en-US" altLang="zh-CN" sz="7200" kern="0" dirty="0">
              <a:solidFill>
                <a:schemeClr val="bg1"/>
              </a:solidFill>
              <a:latin typeface="Agency FB" panose="020B0503020202020204" pitchFamily="34" charset="0"/>
              <a:ea typeface="微软雅黑" panose="020B0503020204020204" pitchFamily="34" charset="-122"/>
              <a:cs typeface="+mn-ea"/>
            </a:endParaRPr>
          </a:p>
        </p:txBody>
      </p:sp>
      <p:sp>
        <p:nvSpPr>
          <p:cNvPr id="12" name="任意多边形 11"/>
          <p:cNvSpPr/>
          <p:nvPr/>
        </p:nvSpPr>
        <p:spPr>
          <a:xfrm flipH="1">
            <a:off x="5162549" y="1804534"/>
            <a:ext cx="0" cy="1149350"/>
          </a:xfrm>
          <a:custGeom>
            <a:avLst/>
            <a:gdLst>
              <a:gd name="connsiteX0" fmla="*/ 0 w 0"/>
              <a:gd name="connsiteY0" fmla="*/ 0 h 1149350"/>
              <a:gd name="connsiteX1" fmla="*/ 0 w 0"/>
              <a:gd name="connsiteY1" fmla="*/ 1149350 h 1149350"/>
            </a:gdLst>
            <a:ahLst/>
            <a:cxnLst>
              <a:cxn ang="0">
                <a:pos x="connsiteX0" y="connsiteY0"/>
              </a:cxn>
              <a:cxn ang="0">
                <a:pos x="connsiteX1" y="connsiteY1"/>
              </a:cxn>
            </a:cxnLst>
            <a:rect l="l" t="t" r="r" b="b"/>
            <a:pathLst>
              <a:path h="1149350">
                <a:moveTo>
                  <a:pt x="0" y="0"/>
                </a:moveTo>
                <a:lnTo>
                  <a:pt x="0" y="1149350"/>
                </a:lnTo>
              </a:path>
            </a:pathLst>
          </a:cu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深色底使用-横"/>
          <p:cNvPicPr>
            <a:picLocks noChangeAspect="1"/>
          </p:cNvPicPr>
          <p:nvPr>
            <p:custDataLst>
              <p:tags r:id="rId3"/>
            </p:custDataLst>
          </p:nvPr>
        </p:nvPicPr>
        <p:blipFill>
          <a:blip r:embed="rId4"/>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16" presetClass="entr" presetSubtype="42"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outHorizontal)">
                                      <p:cBhvr>
                                        <p:cTn id="22" dur="500"/>
                                        <p:tgtEl>
                                          <p:spTgt spid="12"/>
                                        </p:tgtEl>
                                      </p:cBhvr>
                                    </p:animEffect>
                                  </p:childTnLst>
                                </p:cTn>
                              </p:par>
                            </p:childTnLst>
                          </p:cTn>
                        </p:par>
                        <p:par>
                          <p:cTn id="23" fill="hold">
                            <p:stCondLst>
                              <p:cond delay="1500"/>
                            </p:stCondLst>
                            <p:childTnLst>
                              <p:par>
                                <p:cTn id="24" presetID="14" presetClass="entr" presetSubtype="10"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400"/>
                                        <p:tgtEl>
                                          <p:spTgt spid="10"/>
                                        </p:tgtEl>
                                      </p:cBhvr>
                                    </p:animEffect>
                                  </p:childTnLst>
                                </p:cTn>
                              </p:par>
                            </p:childTnLst>
                          </p:cTn>
                        </p:par>
                        <p:par>
                          <p:cTn id="27" fill="hold">
                            <p:stCondLst>
                              <p:cond delay="2940"/>
                            </p:stCondLst>
                            <p:childTnLst>
                              <p:par>
                                <p:cTn id="28" presetID="1" presetClass="entr" presetSubtype="0" fill="hold" grpId="1" nodeType="after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par>
                          <p:cTn id="32" fill="hold">
                            <p:stCondLst>
                              <p:cond delay="2940"/>
                            </p:stCondLst>
                            <p:childTnLst>
                              <p:par>
                                <p:cTn id="33" presetID="42" presetClass="path" presetSubtype="0" accel="50000" decel="50000" fill="hold" grpId="0" nodeType="afterEffect">
                                  <p:stCondLst>
                                    <p:cond delay="0"/>
                                  </p:stCondLst>
                                  <p:childTnLst>
                                    <p:animMotion origin="layout" path="M -2.08333E-7 2.96296E-6 L 0.42383 0.04398 " pathEditMode="relative" rAng="0" ptsTypes="AA">
                                      <p:cBhvr>
                                        <p:cTn id="34" dur="1000" spd="-100000" fill="hold"/>
                                        <p:tgtEl>
                                          <p:spTgt spid="7"/>
                                        </p:tgtEl>
                                        <p:attrNameLst>
                                          <p:attrName>ppt_x</p:attrName>
                                          <p:attrName>ppt_y</p:attrName>
                                        </p:attrNameLst>
                                      </p:cBhvr>
                                      <p:rCtr x="21185" y="2199"/>
                                    </p:animMotion>
                                  </p:childTnLst>
                                </p:cTn>
                              </p:par>
                              <p:par>
                                <p:cTn id="35" presetID="42" presetClass="path" presetSubtype="0" accel="50000" decel="50000" fill="hold" grpId="0" nodeType="withEffect">
                                  <p:stCondLst>
                                    <p:cond delay="0"/>
                                  </p:stCondLst>
                                  <p:childTnLst>
                                    <p:animMotion origin="layout" path="M 2.08333E-7 1.85185E-6 L -0.41237 -0.02709 " pathEditMode="relative" rAng="0" ptsTypes="AA">
                                      <p:cBhvr>
                                        <p:cTn id="36" dur="1000" spd="-100000" fill="hold"/>
                                        <p:tgtEl>
                                          <p:spTgt spid="8"/>
                                        </p:tgtEl>
                                        <p:attrNameLst>
                                          <p:attrName>ppt_x</p:attrName>
                                          <p:attrName>ppt_y</p:attrName>
                                        </p:attrNameLst>
                                      </p:cBhvr>
                                      <p:rCtr x="-20625" y="-1366"/>
                                    </p:animMotion>
                                  </p:childTnLst>
                                </p:cTn>
                              </p:par>
                            </p:childTnLst>
                          </p:cTn>
                        </p:par>
                        <p:par>
                          <p:cTn id="37" fill="hold">
                            <p:stCondLst>
                              <p:cond delay="3940"/>
                            </p:stCondLst>
                            <p:childTnLst>
                              <p:par>
                                <p:cTn id="38" presetID="22" presetClass="entr" presetSubtype="1"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up)">
                                      <p:cBhvr>
                                        <p:cTn id="40"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7" grpId="1" animBg="1"/>
      <p:bldP spid="8" grpId="0" animBg="1"/>
      <p:bldP spid="8" grpId="1" animBg="1"/>
      <p:bldP spid="9" grpId="0" animBg="1"/>
      <p:bldP spid="10" grpId="0"/>
      <p:bldP spid="11" grpId="0"/>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3547109" y="1424487"/>
            <a:ext cx="8391526" cy="1419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92525" y="1804670"/>
            <a:ext cx="6856095" cy="479425"/>
          </a:xfrm>
          <a:prstGeom prst="rect">
            <a:avLst/>
          </a:prstGeom>
          <a:noFill/>
        </p:spPr>
        <p:txBody>
          <a:bodyPr wrap="square" lIns="0" tIns="0" rIns="0" bIns="0">
            <a:spAutoFit/>
          </a:bodyPr>
          <a:lstStyle/>
          <a:p>
            <a:pPr algn="r">
              <a:lnSpc>
                <a:spcPct val="130000"/>
              </a:lnSpc>
              <a:spcBef>
                <a:spcPts val="600"/>
              </a:spcBef>
            </a:pPr>
            <a:r>
              <a:rPr lang="zh-CN" altLang="en-US" sz="2400" kern="0" dirty="0">
                <a:solidFill>
                  <a:schemeClr val="bg1"/>
                </a:solidFill>
                <a:latin typeface="方正兰亭粗黑_GBK" panose="02000000000000000000" pitchFamily="2" charset="-122"/>
                <a:ea typeface="方正兰亭粗黑_GBK" panose="02000000000000000000" pitchFamily="2" charset="-122"/>
                <a:cs typeface="+mn-ea"/>
              </a:rPr>
              <a:t>修改第七十九条关于国家主席任职期限方面的规定</a:t>
            </a:r>
            <a:endParaRPr lang="zh-CN" altLang="en-US" sz="2400" kern="0" dirty="0">
              <a:solidFill>
                <a:schemeClr val="bg1"/>
              </a:solidFill>
              <a:latin typeface="方正兰亭粗黑_GBK" panose="02000000000000000000" pitchFamily="2" charset="-122"/>
              <a:ea typeface="方正兰亭粗黑_GBK" panose="02000000000000000000" pitchFamily="2" charset="-122"/>
              <a:cs typeface="+mn-ea"/>
            </a:endParaRPr>
          </a:p>
        </p:txBody>
      </p:sp>
      <p:sp>
        <p:nvSpPr>
          <p:cNvPr id="7" name="矩形 6"/>
          <p:cNvSpPr/>
          <p:nvPr/>
        </p:nvSpPr>
        <p:spPr>
          <a:xfrm>
            <a:off x="10743019" y="1282262"/>
            <a:ext cx="916215" cy="1277914"/>
          </a:xfrm>
          <a:prstGeom prst="rect">
            <a:avLst/>
          </a:prstGeom>
          <a:noFill/>
        </p:spPr>
        <p:txBody>
          <a:bodyPr wrap="square" lIns="0" tIns="0" rIns="0" bIns="0">
            <a:spAutoFit/>
          </a:bodyPr>
          <a:lstStyle/>
          <a:p>
            <a:pPr algn="ctr">
              <a:lnSpc>
                <a:spcPct val="130000"/>
              </a:lnSpc>
              <a:spcBef>
                <a:spcPts val="600"/>
              </a:spcBef>
            </a:pPr>
            <a:r>
              <a:rPr lang="en-US" altLang="zh-CN" sz="7200" kern="0" dirty="0" smtClean="0">
                <a:solidFill>
                  <a:schemeClr val="bg1"/>
                </a:solidFill>
                <a:latin typeface="Agency FB" panose="020B0503020202020204" pitchFamily="34" charset="0"/>
                <a:ea typeface="微软雅黑" panose="020B0503020204020204" pitchFamily="34" charset="-122"/>
                <a:cs typeface="+mn-ea"/>
              </a:rPr>
              <a:t>05</a:t>
            </a:r>
            <a:endParaRPr lang="en-US" altLang="zh-CN" sz="7200" kern="0" dirty="0">
              <a:solidFill>
                <a:schemeClr val="bg1"/>
              </a:solidFill>
              <a:latin typeface="Agency FB" panose="020B0503020202020204" pitchFamily="34" charset="0"/>
              <a:ea typeface="微软雅黑" panose="020B0503020204020204" pitchFamily="34" charset="-122"/>
              <a:cs typeface="+mn-ea"/>
            </a:endParaRPr>
          </a:p>
        </p:txBody>
      </p:sp>
      <p:sp>
        <p:nvSpPr>
          <p:cNvPr id="8" name="文本框 58"/>
          <p:cNvSpPr txBox="1"/>
          <p:nvPr/>
        </p:nvSpPr>
        <p:spPr>
          <a:xfrm>
            <a:off x="965485" y="3784626"/>
            <a:ext cx="10261031" cy="2217851"/>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r>
              <a:rPr lang="zh-CN" altLang="en-US" sz="1800" dirty="0"/>
              <a:t>这是在全面总结党和国家长期历史经验的基础上，从全局和战略高度完善党和国家领导体制的重大举措，体现了中国特色社会主义政治优势和制度优势。党章对党的中央委员会总书记、党的中央军事委员会主席，宪法对中华人民共和国中央军事委员会主席，都没有作出“连续任职不得超过两届”的规定。在修改宪法征求意见的过程中，各地各方面普遍认为，宪法对国家主席的相关规定也采取上述做法，是非常必要的、重要的。这样修改，有利于维护以习近平同志为核心的党中央权威和集中统一领导，有利于加强和完善国家领导体制，有利于保证党和国家长治久安。</a:t>
            </a:r>
            <a:endParaRPr lang="zh-CN" altLang="en-US" sz="1800" dirty="0"/>
          </a:p>
        </p:txBody>
      </p:sp>
      <p:sp>
        <p:nvSpPr>
          <p:cNvPr id="9" name="任意多边形: 形状 26"/>
          <p:cNvSpPr/>
          <p:nvPr/>
        </p:nvSpPr>
        <p:spPr>
          <a:xfrm>
            <a:off x="886732" y="371188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27"/>
          <p:cNvSpPr/>
          <p:nvPr/>
        </p:nvSpPr>
        <p:spPr>
          <a:xfrm flipH="1" flipV="1">
            <a:off x="11095718" y="5766097"/>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0742930" y="1559424"/>
            <a:ext cx="0" cy="1149350"/>
          </a:xfrm>
          <a:custGeom>
            <a:avLst/>
            <a:gdLst>
              <a:gd name="connsiteX0" fmla="*/ 0 w 0"/>
              <a:gd name="connsiteY0" fmla="*/ 0 h 1149350"/>
              <a:gd name="connsiteX1" fmla="*/ 0 w 0"/>
              <a:gd name="connsiteY1" fmla="*/ 1149350 h 1149350"/>
            </a:gdLst>
            <a:ahLst/>
            <a:cxnLst>
              <a:cxn ang="0">
                <a:pos x="connsiteX0" y="connsiteY0"/>
              </a:cxn>
              <a:cxn ang="0">
                <a:pos x="connsiteX1" y="connsiteY1"/>
              </a:cxn>
            </a:cxnLst>
            <a:rect l="l" t="t" r="r" b="b"/>
            <a:pathLst>
              <a:path h="1149350">
                <a:moveTo>
                  <a:pt x="0" y="0"/>
                </a:moveTo>
                <a:lnTo>
                  <a:pt x="0" y="1149350"/>
                </a:lnTo>
              </a:path>
            </a:pathLst>
          </a:cu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16" presetClass="entr" presetSubtype="4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outHorizontal)">
                                      <p:cBhvr>
                                        <p:cTn id="18" dur="500"/>
                                        <p:tgtEl>
                                          <p:spTgt spid="11"/>
                                        </p:tgtEl>
                                      </p:cBhvr>
                                    </p:animEffect>
                                  </p:childTnLst>
                                </p:cTn>
                              </p:par>
                            </p:childTnLst>
                          </p:cTn>
                        </p:par>
                        <p:par>
                          <p:cTn id="19" fill="hold">
                            <p:stCondLst>
                              <p:cond delay="1500"/>
                            </p:stCondLst>
                            <p:childTnLst>
                              <p:par>
                                <p:cTn id="20" presetID="14" presetClass="entr" presetSubtype="1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400"/>
                                        <p:tgtEl>
                                          <p:spTgt spid="6"/>
                                        </p:tgtEl>
                                      </p:cBhvr>
                                    </p:animEffect>
                                  </p:childTnLst>
                                </p:cTn>
                              </p:par>
                            </p:childTnLst>
                          </p:cTn>
                        </p:par>
                        <p:par>
                          <p:cTn id="23" fill="hold">
                            <p:stCondLst>
                              <p:cond delay="2740"/>
                            </p:stCondLst>
                            <p:childTnLst>
                              <p:par>
                                <p:cTn id="24" presetID="1" presetClass="entr" presetSubtype="0" fill="hold" grpId="1"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2740"/>
                            </p:stCondLst>
                            <p:childTnLst>
                              <p:par>
                                <p:cTn id="29" presetID="42" presetClass="path" presetSubtype="0" accel="50000" decel="50000" fill="hold" grpId="0" nodeType="afterEffect">
                                  <p:stCondLst>
                                    <p:cond delay="0"/>
                                  </p:stCondLst>
                                  <p:childTnLst>
                                    <p:animMotion origin="layout" path="M -2.08333E-7 -3.7037E-6 L 0.42383 0.04399 " pathEditMode="relative" rAng="0" ptsTypes="AA">
                                      <p:cBhvr>
                                        <p:cTn id="30" dur="1000" spd="-100000" fill="hold"/>
                                        <p:tgtEl>
                                          <p:spTgt spid="9"/>
                                        </p:tgtEl>
                                        <p:attrNameLst>
                                          <p:attrName>ppt_x</p:attrName>
                                          <p:attrName>ppt_y</p:attrName>
                                        </p:attrNameLst>
                                      </p:cBhvr>
                                      <p:rCtr x="21185" y="2199"/>
                                    </p:animMotion>
                                  </p:childTnLst>
                                </p:cTn>
                              </p:par>
                              <p:par>
                                <p:cTn id="31" presetID="42" presetClass="path" presetSubtype="0" accel="50000" decel="50000" fill="hold" grpId="0" nodeType="withEffect">
                                  <p:stCondLst>
                                    <p:cond delay="0"/>
                                  </p:stCondLst>
                                  <p:childTnLst>
                                    <p:animMotion origin="layout" path="M 2.08333E-7 -7.40741E-7 L -0.41237 -0.02708 " pathEditMode="relative" rAng="0" ptsTypes="AA">
                                      <p:cBhvr>
                                        <p:cTn id="32" dur="1000" spd="-100000" fill="hold"/>
                                        <p:tgtEl>
                                          <p:spTgt spid="10"/>
                                        </p:tgtEl>
                                        <p:attrNameLst>
                                          <p:attrName>ppt_x</p:attrName>
                                          <p:attrName>ppt_y</p:attrName>
                                        </p:attrNameLst>
                                      </p:cBhvr>
                                      <p:rCtr x="-20625" y="-1366"/>
                                    </p:animMotion>
                                  </p:childTnLst>
                                </p:cTn>
                              </p:par>
                            </p:childTnLst>
                          </p:cTn>
                        </p:par>
                        <p:par>
                          <p:cTn id="33" fill="hold">
                            <p:stCondLst>
                              <p:cond delay="374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p:bldP spid="8" grpId="0"/>
      <p:bldP spid="9" grpId="0" animBg="1"/>
      <p:bldP spid="9" grpId="1" animBg="1"/>
      <p:bldP spid="10" grpId="0" animBg="1"/>
      <p:bldP spid="10" grpId="1" animBg="1"/>
      <p:bldP spid="11"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3383280" cy="521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宪法修改内容及意义</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6" name="文本框 58"/>
          <p:cNvSpPr txBox="1"/>
          <p:nvPr/>
        </p:nvSpPr>
        <p:spPr>
          <a:xfrm>
            <a:off x="965485" y="3670326"/>
            <a:ext cx="10261031" cy="2577950"/>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r>
              <a:rPr lang="zh-CN" altLang="en-US" sz="1800" dirty="0"/>
              <a:t>本次宪法修改</a:t>
            </a:r>
            <a:r>
              <a:rPr lang="en-US" altLang="zh-CN" sz="1800" dirty="0"/>
              <a:t>21</a:t>
            </a:r>
            <a:r>
              <a:rPr lang="zh-CN" altLang="en-US" sz="1800" dirty="0"/>
              <a:t>条修正案，有</a:t>
            </a:r>
            <a:r>
              <a:rPr lang="en-US" altLang="zh-CN" sz="1800" dirty="0"/>
              <a:t>11</a:t>
            </a:r>
            <a:r>
              <a:rPr lang="zh-CN" altLang="en-US" sz="1800" dirty="0"/>
              <a:t>条和国家监察体制改革相关。深化国家监察体制改革是一项事关全局的重大政治体制、监督体制改革，是强化党和国家自我监督的重大决策部署。宪法修正案在宪法第三章国家机构第六节后增加一节，专门就监察委员会作出规定，以宪法的形式明确国家监察委员会和地方各级监察委员会的性质、地位、名称、人员组成、任期任届、监督方式、领导体制、工作机制等等，为监察委员会行使职权提供了宪法依据。这些规定，体现了中国特色社会主义政治发展道路和法治发展道路的一致性，为监察委员会履职尽责提供了依据和遵循，是国家治理体系的重大完善，也是国家治理能力现代化的重大进步。</a:t>
            </a:r>
            <a:endParaRPr lang="zh-CN" altLang="en-US" sz="1800" dirty="0"/>
          </a:p>
        </p:txBody>
      </p:sp>
      <p:sp>
        <p:nvSpPr>
          <p:cNvPr id="7" name="任意多边形: 形状 26"/>
          <p:cNvSpPr/>
          <p:nvPr/>
        </p:nvSpPr>
        <p:spPr>
          <a:xfrm>
            <a:off x="886732" y="359758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27"/>
          <p:cNvSpPr/>
          <p:nvPr/>
        </p:nvSpPr>
        <p:spPr>
          <a:xfrm flipH="1" flipV="1">
            <a:off x="11095718" y="5994697"/>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H="1">
            <a:off x="3800474" y="1669597"/>
            <a:ext cx="8391526" cy="1419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5602514" y="2158828"/>
            <a:ext cx="6096000" cy="440762"/>
          </a:xfrm>
          <a:prstGeom prst="rect">
            <a:avLst/>
          </a:prstGeom>
          <a:noFill/>
        </p:spPr>
        <p:txBody>
          <a:bodyPr wrap="square" lIns="0" tIns="0" rIns="0" bIns="0">
            <a:spAutoFit/>
          </a:bodyPr>
          <a:lstStyle/>
          <a:p>
            <a:pPr>
              <a:lnSpc>
                <a:spcPct val="130000"/>
              </a:lnSpc>
              <a:spcBef>
                <a:spcPts val="600"/>
              </a:spcBef>
            </a:pPr>
            <a:r>
              <a:rPr lang="zh-CN" altLang="en-US" sz="2400" kern="0" dirty="0">
                <a:solidFill>
                  <a:schemeClr val="bg1"/>
                </a:solidFill>
                <a:latin typeface="方正兰亭粗黑_GBK" panose="02000000000000000000" pitchFamily="2" charset="-122"/>
                <a:ea typeface="方正兰亭粗黑_GBK" panose="02000000000000000000" pitchFamily="2" charset="-122"/>
                <a:cs typeface="+mn-ea"/>
              </a:rPr>
              <a:t>增加有关监察委员会的各项规定</a:t>
            </a:r>
            <a:endParaRPr lang="zh-CN" altLang="en-US" sz="2400" kern="0" dirty="0">
              <a:solidFill>
                <a:schemeClr val="bg1"/>
              </a:solidFill>
              <a:latin typeface="方正兰亭粗黑_GBK" panose="02000000000000000000" pitchFamily="2" charset="-122"/>
              <a:ea typeface="方正兰亭粗黑_GBK" panose="02000000000000000000" pitchFamily="2" charset="-122"/>
              <a:cs typeface="+mn-ea"/>
            </a:endParaRPr>
          </a:p>
        </p:txBody>
      </p:sp>
      <p:sp>
        <p:nvSpPr>
          <p:cNvPr id="11" name="矩形 10"/>
          <p:cNvSpPr/>
          <p:nvPr/>
        </p:nvSpPr>
        <p:spPr>
          <a:xfrm flipH="1">
            <a:off x="3990975" y="1677232"/>
            <a:ext cx="916215" cy="1277914"/>
          </a:xfrm>
          <a:prstGeom prst="rect">
            <a:avLst/>
          </a:prstGeom>
          <a:noFill/>
        </p:spPr>
        <p:txBody>
          <a:bodyPr wrap="square" lIns="0" tIns="0" rIns="0" bIns="0">
            <a:spAutoFit/>
          </a:bodyPr>
          <a:lstStyle/>
          <a:p>
            <a:pPr algn="ctr">
              <a:lnSpc>
                <a:spcPct val="130000"/>
              </a:lnSpc>
              <a:spcBef>
                <a:spcPts val="600"/>
              </a:spcBef>
            </a:pPr>
            <a:r>
              <a:rPr lang="en-US" altLang="zh-CN" sz="7200" kern="0" dirty="0" smtClean="0">
                <a:solidFill>
                  <a:schemeClr val="bg1"/>
                </a:solidFill>
                <a:latin typeface="Agency FB" panose="020B0503020202020204" pitchFamily="34" charset="0"/>
                <a:ea typeface="微软雅黑" panose="020B0503020204020204" pitchFamily="34" charset="-122"/>
                <a:cs typeface="+mn-ea"/>
              </a:rPr>
              <a:t>06</a:t>
            </a:r>
            <a:endParaRPr lang="en-US" altLang="zh-CN" sz="7200" kern="0" dirty="0">
              <a:solidFill>
                <a:schemeClr val="bg1"/>
              </a:solidFill>
              <a:latin typeface="Agency FB" panose="020B0503020202020204" pitchFamily="34" charset="0"/>
              <a:ea typeface="微软雅黑" panose="020B0503020204020204" pitchFamily="34" charset="-122"/>
              <a:cs typeface="+mn-ea"/>
            </a:endParaRPr>
          </a:p>
        </p:txBody>
      </p:sp>
      <p:sp>
        <p:nvSpPr>
          <p:cNvPr id="12" name="任意多边形 11"/>
          <p:cNvSpPr/>
          <p:nvPr/>
        </p:nvSpPr>
        <p:spPr>
          <a:xfrm flipH="1">
            <a:off x="5162549" y="1804534"/>
            <a:ext cx="0" cy="1149350"/>
          </a:xfrm>
          <a:custGeom>
            <a:avLst/>
            <a:gdLst>
              <a:gd name="connsiteX0" fmla="*/ 0 w 0"/>
              <a:gd name="connsiteY0" fmla="*/ 0 h 1149350"/>
              <a:gd name="connsiteX1" fmla="*/ 0 w 0"/>
              <a:gd name="connsiteY1" fmla="*/ 1149350 h 1149350"/>
            </a:gdLst>
            <a:ahLst/>
            <a:cxnLst>
              <a:cxn ang="0">
                <a:pos x="connsiteX0" y="connsiteY0"/>
              </a:cxn>
              <a:cxn ang="0">
                <a:pos x="connsiteX1" y="connsiteY1"/>
              </a:cxn>
            </a:cxnLst>
            <a:rect l="l" t="t" r="r" b="b"/>
            <a:pathLst>
              <a:path h="1149350">
                <a:moveTo>
                  <a:pt x="0" y="0"/>
                </a:moveTo>
                <a:lnTo>
                  <a:pt x="0" y="1149350"/>
                </a:lnTo>
              </a:path>
            </a:pathLst>
          </a:custGeom>
          <a:noFill/>
          <a:ln w="1905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000"/>
                            </p:stCondLst>
                            <p:childTnLst>
                              <p:par>
                                <p:cTn id="16" presetID="16" presetClass="entr" presetSubtype="4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outHorizontal)">
                                      <p:cBhvr>
                                        <p:cTn id="18" dur="500"/>
                                        <p:tgtEl>
                                          <p:spTgt spid="12"/>
                                        </p:tgtEl>
                                      </p:cBhvr>
                                    </p:animEffect>
                                  </p:childTnLst>
                                </p:cTn>
                              </p:par>
                            </p:childTnLst>
                          </p:cTn>
                        </p:par>
                        <p:par>
                          <p:cTn id="19" fill="hold">
                            <p:stCondLst>
                              <p:cond delay="1500"/>
                            </p:stCondLst>
                            <p:childTnLst>
                              <p:par>
                                <p:cTn id="20" presetID="14" presetClass="entr" presetSubtype="1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400"/>
                                        <p:tgtEl>
                                          <p:spTgt spid="10"/>
                                        </p:tgtEl>
                                      </p:cBhvr>
                                    </p:animEffect>
                                  </p:childTnLst>
                                </p:cTn>
                              </p:par>
                            </p:childTnLst>
                          </p:cTn>
                        </p:par>
                        <p:par>
                          <p:cTn id="23" fill="hold">
                            <p:stCondLst>
                              <p:cond delay="2420"/>
                            </p:stCondLst>
                            <p:childTnLst>
                              <p:par>
                                <p:cTn id="24" presetID="1" presetClass="entr" presetSubtype="0" fill="hold" grpId="1" nodeType="after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par>
                          <p:cTn id="28" fill="hold">
                            <p:stCondLst>
                              <p:cond delay="2420"/>
                            </p:stCondLst>
                            <p:childTnLst>
                              <p:par>
                                <p:cTn id="29" presetID="42" presetClass="path" presetSubtype="0" accel="50000" decel="50000" fill="hold" grpId="0" nodeType="afterEffect">
                                  <p:stCondLst>
                                    <p:cond delay="0"/>
                                  </p:stCondLst>
                                  <p:childTnLst>
                                    <p:animMotion origin="layout" path="M -2.08333E-7 2.96296E-6 L 0.42383 0.04398 " pathEditMode="relative" rAng="0" ptsTypes="AA">
                                      <p:cBhvr>
                                        <p:cTn id="30" dur="1000" spd="-100000" fill="hold"/>
                                        <p:tgtEl>
                                          <p:spTgt spid="7"/>
                                        </p:tgtEl>
                                        <p:attrNameLst>
                                          <p:attrName>ppt_x</p:attrName>
                                          <p:attrName>ppt_y</p:attrName>
                                        </p:attrNameLst>
                                      </p:cBhvr>
                                      <p:rCtr x="21185" y="2199"/>
                                    </p:animMotion>
                                  </p:childTnLst>
                                </p:cTn>
                              </p:par>
                              <p:par>
                                <p:cTn id="31" presetID="42" presetClass="path" presetSubtype="0" accel="50000" decel="50000" fill="hold" grpId="0" nodeType="withEffect">
                                  <p:stCondLst>
                                    <p:cond delay="0"/>
                                  </p:stCondLst>
                                  <p:childTnLst>
                                    <p:animMotion origin="layout" path="M 2.08333E-7 -4.07407E-6 L -0.41237 -0.02708 " pathEditMode="relative" rAng="0" ptsTypes="AA">
                                      <p:cBhvr>
                                        <p:cTn id="32" dur="1000" spd="-100000" fill="hold"/>
                                        <p:tgtEl>
                                          <p:spTgt spid="8"/>
                                        </p:tgtEl>
                                        <p:attrNameLst>
                                          <p:attrName>ppt_x</p:attrName>
                                          <p:attrName>ppt_y</p:attrName>
                                        </p:attrNameLst>
                                      </p:cBhvr>
                                      <p:rCtr x="-20625" y="-1366"/>
                                    </p:animMotion>
                                  </p:childTnLst>
                                </p:cTn>
                              </p:par>
                            </p:childTnLst>
                          </p:cTn>
                        </p:par>
                        <p:par>
                          <p:cTn id="33" fill="hold">
                            <p:stCondLst>
                              <p:cond delay="3420"/>
                            </p:stCondLst>
                            <p:childTnLst>
                              <p:par>
                                <p:cTn id="34" presetID="22" presetClass="entr" presetSubtype="1"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7" grpId="1" animBg="1"/>
      <p:bldP spid="8" grpId="0" animBg="1"/>
      <p:bldP spid="8" grpId="1" animBg="1"/>
      <p:bldP spid="9" grpId="0" animBg="1"/>
      <p:bldP spid="10" grpId="0"/>
      <p:bldP spid="11" grpId="0"/>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3009899" cy="1899200"/>
          </a:xfrm>
          <a:prstGeom prst="rect">
            <a:avLst/>
          </a:prstGeom>
        </p:spPr>
      </p:pic>
      <p:sp>
        <p:nvSpPr>
          <p:cNvPr id="15" name="文本框 14"/>
          <p:cNvSpPr txBox="1"/>
          <p:nvPr/>
        </p:nvSpPr>
        <p:spPr>
          <a:xfrm>
            <a:off x="4930140" y="1725930"/>
            <a:ext cx="2331720" cy="922020"/>
          </a:xfrm>
          <a:prstGeom prst="rect">
            <a:avLst/>
          </a:prstGeom>
          <a:noFill/>
        </p:spPr>
        <p:txBody>
          <a:bodyPr wrap="square" rtlCol="0">
            <a:spAutoFit/>
          </a:bodyPr>
          <a:p>
            <a:pPr algn="dist"/>
            <a:r>
              <a:rPr lang="zh-CN" altLang="en-US" sz="5400">
                <a:solidFill>
                  <a:srgbClr val="D80E1C"/>
                </a:solidFill>
                <a:latin typeface="方正悠宋体加粗" panose="02010600010101010101" charset="-122"/>
                <a:ea typeface="方正悠宋体加粗" panose="02010600010101010101" charset="-122"/>
              </a:rPr>
              <a:t>第五</a:t>
            </a:r>
            <a:r>
              <a:rPr lang="zh-CN" altLang="en-US" sz="5400">
                <a:solidFill>
                  <a:srgbClr val="D80E1C"/>
                </a:solidFill>
                <a:latin typeface="方正悠宋体加粗" panose="02010600010101010101" charset="-122"/>
                <a:ea typeface="方正悠宋体加粗" panose="02010600010101010101" charset="-122"/>
              </a:rPr>
              <a:t>章</a:t>
            </a:r>
            <a:endParaRPr lang="zh-CN" altLang="en-US" sz="5400">
              <a:solidFill>
                <a:srgbClr val="D80E1C"/>
              </a:solidFill>
              <a:latin typeface="方正悠宋体加粗" panose="02010600010101010101" charset="-122"/>
              <a:ea typeface="方正悠宋体加粗" panose="02010600010101010101" charset="-122"/>
            </a:endParaRPr>
          </a:p>
        </p:txBody>
      </p:sp>
      <p:sp>
        <p:nvSpPr>
          <p:cNvPr id="2" name="Rectangle 5"/>
          <p:cNvSpPr>
            <a:spLocks noChangeArrowheads="1"/>
          </p:cNvSpPr>
          <p:nvPr/>
        </p:nvSpPr>
        <p:spPr bwMode="auto">
          <a:xfrm>
            <a:off x="1560491" y="3213498"/>
            <a:ext cx="9071017" cy="89255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rPr>
              <a:t>弘扬宪法精神 履行宪法使命</a:t>
            </a:r>
            <a:endParaRPr lang="zh-CN" altLang="en-US" sz="52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60094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弘扬宪法精神 履行宪法使命</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124364" y="1665468"/>
            <a:ext cx="5943272" cy="636598"/>
            <a:chOff x="3729419" y="1263151"/>
            <a:chExt cx="5943272" cy="636598"/>
          </a:xfrm>
        </p:grpSpPr>
        <p:grpSp>
          <p:nvGrpSpPr>
            <p:cNvPr id="6" name="组合 5"/>
            <p:cNvGrpSpPr/>
            <p:nvPr/>
          </p:nvGrpSpPr>
          <p:grpSpPr>
            <a:xfrm>
              <a:off x="3729419" y="1263151"/>
              <a:ext cx="5943272" cy="636598"/>
              <a:chOff x="3729419" y="1263151"/>
              <a:chExt cx="5943272" cy="636598"/>
            </a:xfrm>
          </p:grpSpPr>
          <p:grpSp>
            <p:nvGrpSpPr>
              <p:cNvPr id="8" name="组合 7"/>
              <p:cNvGrpSpPr/>
              <p:nvPr/>
            </p:nvGrpSpPr>
            <p:grpSpPr>
              <a:xfrm flipH="1">
                <a:off x="9134529" y="1408005"/>
                <a:ext cx="538162" cy="491744"/>
                <a:chOff x="2520069" y="1408005"/>
                <a:chExt cx="538162" cy="491744"/>
              </a:xfrm>
            </p:grpSpPr>
            <p:sp>
              <p:nvSpPr>
                <p:cNvPr id="13" name="任意多边形 12"/>
                <p:cNvSpPr/>
                <p:nvPr/>
              </p:nvSpPr>
              <p:spPr>
                <a:xfrm>
                  <a:off x="252006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87096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729419" y="1408005"/>
                <a:ext cx="538162" cy="491744"/>
                <a:chOff x="3729419" y="1408005"/>
                <a:chExt cx="538162" cy="491744"/>
              </a:xfrm>
            </p:grpSpPr>
            <p:sp>
              <p:nvSpPr>
                <p:cNvPr id="11" name="任意多边形 10"/>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4080310" y="1263151"/>
                <a:ext cx="5241490"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4106068" y="1275098"/>
              <a:ext cx="5189973" cy="461665"/>
            </a:xfrm>
            <a:prstGeom prst="rect">
              <a:avLst/>
            </a:prstGeom>
            <a:noFill/>
          </p:spPr>
          <p:txBody>
            <a:bodyPr wrap="square">
              <a:spAutoFit/>
            </a:bodyPr>
            <a:lstStyle/>
            <a:p>
              <a:pPr algn="ctr">
                <a:lnSpc>
                  <a:spcPct val="120000"/>
                </a:lnSpc>
              </a:pPr>
              <a:r>
                <a:rPr lang="zh-CN" altLang="en-US" sz="2000" b="1" dirty="0">
                  <a:solidFill>
                    <a:srgbClr val="FEFDFD"/>
                  </a:solidFill>
                  <a:latin typeface="微软雅黑" panose="020B0503020204020204" pitchFamily="34" charset="-122"/>
                  <a:ea typeface="微软雅黑" panose="020B0503020204020204" pitchFamily="34" charset="-122"/>
                  <a:cs typeface="+mn-ea"/>
                </a:rPr>
                <a:t>宪法是国家的根本法，是治国安邦的总章程</a:t>
              </a:r>
              <a:endParaRPr lang="zh-CN" altLang="en-US" sz="2000" b="1" dirty="0">
                <a:solidFill>
                  <a:srgbClr val="FEFDFD"/>
                </a:solidFill>
                <a:latin typeface="微软雅黑" panose="020B0503020204020204" pitchFamily="34" charset="-122"/>
                <a:ea typeface="微软雅黑" panose="020B0503020204020204" pitchFamily="34" charset="-122"/>
                <a:cs typeface="+mn-ea"/>
              </a:endParaRPr>
            </a:p>
          </p:txBody>
        </p:sp>
      </p:grpSp>
      <p:sp>
        <p:nvSpPr>
          <p:cNvPr id="15" name="文本框 58"/>
          <p:cNvSpPr txBox="1"/>
          <p:nvPr/>
        </p:nvSpPr>
        <p:spPr>
          <a:xfrm>
            <a:off x="844693" y="3197833"/>
            <a:ext cx="10663775" cy="1653786"/>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pPr>
              <a:spcBef>
                <a:spcPts val="1200"/>
              </a:spcBef>
            </a:pPr>
            <a:r>
              <a:rPr lang="zh-CN" altLang="en-US" sz="2000" dirty="0"/>
              <a:t>党的十八大以来，以习近平同志为核心的党中央高度重视宪法在治国理政中的重要地位和作用，把实施宪法摆在全面依法治国的突出位置。从设立国家宪法日，到实行宪法宣誓制度，从深入开展宪法教育，到党的十九大提出“推进合宪性审查工作”，一系列有力措施不断加强宪法实施和监督工作，为保证宪法实施提供了强有力的政治和制度保障。</a:t>
            </a:r>
            <a:endParaRPr lang="zh-CN" altLang="en-US" sz="2000" dirty="0"/>
          </a:p>
        </p:txBody>
      </p:sp>
      <p:sp>
        <p:nvSpPr>
          <p:cNvPr id="16" name="任意多边形: 形状 10"/>
          <p:cNvSpPr/>
          <p:nvPr/>
        </p:nvSpPr>
        <p:spPr>
          <a:xfrm>
            <a:off x="721632" y="306847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1"/>
          <p:cNvSpPr/>
          <p:nvPr/>
        </p:nvSpPr>
        <p:spPr>
          <a:xfrm flipH="1" flipV="1">
            <a:off x="11298918" y="4540994"/>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par>
                          <p:cTn id="8" fill="hold">
                            <p:stCondLst>
                              <p:cond delay="1000"/>
                            </p:stCondLst>
                            <p:childTnLst>
                              <p:par>
                                <p:cTn id="9" presetID="1" presetClass="entr" presetSubtype="0"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1.45833E-6 -3.7037E-6 L 0.42383 0.04399 " pathEditMode="relative" rAng="0" ptsTypes="AA">
                                      <p:cBhvr>
                                        <p:cTn id="14" dur="1000" spd="-100000" fill="hold"/>
                                        <p:tgtEl>
                                          <p:spTgt spid="16"/>
                                        </p:tgtEl>
                                        <p:attrNameLst>
                                          <p:attrName>ppt_x</p:attrName>
                                          <p:attrName>ppt_y</p:attrName>
                                        </p:attrNameLst>
                                      </p:cBhvr>
                                      <p:rCtr x="21185" y="2199"/>
                                    </p:animMotion>
                                  </p:childTnLst>
                                </p:cTn>
                              </p:par>
                              <p:par>
                                <p:cTn id="15" presetID="42" presetClass="path" presetSubtype="0" accel="50000" decel="50000" fill="hold" grpId="0" nodeType="withEffect">
                                  <p:stCondLst>
                                    <p:cond delay="0"/>
                                  </p:stCondLst>
                                  <p:childTnLst>
                                    <p:animMotion origin="layout" path="M 3.54167E-6 2.96296E-6 L -0.41237 -0.02709 " pathEditMode="relative" rAng="0" ptsTypes="AA">
                                      <p:cBhvr>
                                        <p:cTn id="16" dur="1000" spd="-100000" fill="hold"/>
                                        <p:tgtEl>
                                          <p:spTgt spid="17"/>
                                        </p:tgtEl>
                                        <p:attrNameLst>
                                          <p:attrName>ppt_x</p:attrName>
                                          <p:attrName>ppt_y</p:attrName>
                                        </p:attrNameLst>
                                      </p:cBhvr>
                                      <p:rCtr x="-20625" y="-1366"/>
                                    </p:animMotion>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6" grpId="1" animBg="1"/>
      <p:bldP spid="17" grpId="0" animBg="1"/>
      <p:bldP spid="17"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60094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弘扬宪法精神 履行宪法使命</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124364" y="1665468"/>
            <a:ext cx="5943272" cy="636598"/>
            <a:chOff x="3729419" y="1263151"/>
            <a:chExt cx="5943272" cy="636598"/>
          </a:xfrm>
        </p:grpSpPr>
        <p:grpSp>
          <p:nvGrpSpPr>
            <p:cNvPr id="5" name="组合 4"/>
            <p:cNvGrpSpPr/>
            <p:nvPr/>
          </p:nvGrpSpPr>
          <p:grpSpPr>
            <a:xfrm>
              <a:off x="3729419" y="1263151"/>
              <a:ext cx="5943272" cy="636598"/>
              <a:chOff x="3729419" y="1263151"/>
              <a:chExt cx="5943272" cy="636598"/>
            </a:xfrm>
          </p:grpSpPr>
          <p:grpSp>
            <p:nvGrpSpPr>
              <p:cNvPr id="7" name="组合 6"/>
              <p:cNvGrpSpPr/>
              <p:nvPr/>
            </p:nvGrpSpPr>
            <p:grpSpPr>
              <a:xfrm flipH="1">
                <a:off x="9134529" y="1408005"/>
                <a:ext cx="538162" cy="491744"/>
                <a:chOff x="2520069" y="1408005"/>
                <a:chExt cx="538162" cy="491744"/>
              </a:xfrm>
            </p:grpSpPr>
            <p:sp>
              <p:nvSpPr>
                <p:cNvPr id="12" name="任意多边形 11"/>
                <p:cNvSpPr/>
                <p:nvPr/>
              </p:nvSpPr>
              <p:spPr>
                <a:xfrm>
                  <a:off x="252006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87096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729419" y="1408005"/>
                <a:ext cx="538162" cy="491744"/>
                <a:chOff x="3729419" y="1408005"/>
                <a:chExt cx="538162" cy="491744"/>
              </a:xfrm>
            </p:grpSpPr>
            <p:sp>
              <p:nvSpPr>
                <p:cNvPr id="10" name="任意多边形 9"/>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4080310" y="1263151"/>
                <a:ext cx="5241490"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4106068" y="1275098"/>
              <a:ext cx="5189973" cy="430374"/>
            </a:xfrm>
            <a:prstGeom prst="rect">
              <a:avLst/>
            </a:prstGeom>
            <a:noFill/>
          </p:spPr>
          <p:txBody>
            <a:bodyPr wrap="square">
              <a:spAutoFit/>
            </a:bodyPr>
            <a:lstStyle/>
            <a:p>
              <a:pPr algn="ctr">
                <a:lnSpc>
                  <a:spcPct val="120000"/>
                </a:lnSpc>
              </a:pPr>
              <a:r>
                <a:rPr lang="zh-CN" altLang="en-US" sz="2000" b="1" dirty="0">
                  <a:solidFill>
                    <a:srgbClr val="FEFDFD"/>
                  </a:solidFill>
                  <a:latin typeface="微软雅黑" panose="020B0503020204020204" pitchFamily="34" charset="-122"/>
                  <a:ea typeface="微软雅黑" panose="020B0503020204020204" pitchFamily="34" charset="-122"/>
                  <a:cs typeface="+mn-ea"/>
                </a:rPr>
                <a:t>为国也，观俗立法则治，察国事本则宜</a:t>
              </a:r>
              <a:endParaRPr lang="zh-CN" altLang="en-US" sz="2000" b="1" dirty="0">
                <a:solidFill>
                  <a:srgbClr val="FEFDFD"/>
                </a:solidFill>
                <a:latin typeface="微软雅黑" panose="020B0503020204020204" pitchFamily="34" charset="-122"/>
                <a:ea typeface="微软雅黑" panose="020B0503020204020204" pitchFamily="34" charset="-122"/>
                <a:cs typeface="+mn-ea"/>
              </a:endParaRPr>
            </a:p>
          </p:txBody>
        </p:sp>
      </p:grpSp>
      <p:sp>
        <p:nvSpPr>
          <p:cNvPr id="14" name="文本框 58"/>
          <p:cNvSpPr txBox="1"/>
          <p:nvPr/>
        </p:nvSpPr>
        <p:spPr>
          <a:xfrm>
            <a:off x="844693" y="2959708"/>
            <a:ext cx="10663775" cy="2492990"/>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pPr>
              <a:spcBef>
                <a:spcPts val="1200"/>
              </a:spcBef>
            </a:pPr>
            <a:r>
              <a:rPr lang="zh-CN" altLang="en-US" sz="2000" dirty="0"/>
              <a:t>十三届全国人大一次会议通过的</a:t>
            </a:r>
            <a:r>
              <a:rPr lang="en-US" altLang="zh-CN" sz="2000" b="1" dirty="0">
                <a:solidFill>
                  <a:schemeClr val="accent1"/>
                </a:solidFill>
              </a:rPr>
              <a:t>《</a:t>
            </a:r>
            <a:r>
              <a:rPr lang="zh-CN" altLang="en-US" sz="2000" b="1" dirty="0">
                <a:solidFill>
                  <a:schemeClr val="accent1"/>
                </a:solidFill>
              </a:rPr>
              <a:t>中华人民共和国宪法修正案</a:t>
            </a:r>
            <a:r>
              <a:rPr lang="en-US" altLang="zh-CN" sz="2000" b="1" dirty="0">
                <a:solidFill>
                  <a:schemeClr val="accent1"/>
                </a:solidFill>
              </a:rPr>
              <a:t>》</a:t>
            </a:r>
            <a:r>
              <a:rPr lang="zh-CN" altLang="en-US" sz="2000" dirty="0"/>
              <a:t>，把党和人民在实践中取得的重大理论创新、实践创新、制度创新成果特别是习近平新时代中国特色社会主义思想通过国家根本法确定下来，实现了我国宪法的又一次与时俱进。修改后的宪法，更好地体现了全党和全体人民的意志，更好地展示了中国特色社会主义制度的优势，更好地适应了推进国家治理体系和治理能力现代化的要求，必将更有力地动员和组织全国各族人民为夺取新时代中国特色社会主义伟大胜利而奋斗。</a:t>
            </a:r>
            <a:endParaRPr lang="zh-CN" altLang="en-US" sz="2000" dirty="0"/>
          </a:p>
        </p:txBody>
      </p:sp>
      <p:sp>
        <p:nvSpPr>
          <p:cNvPr id="15" name="任意多边形: 形状 10"/>
          <p:cNvSpPr/>
          <p:nvPr/>
        </p:nvSpPr>
        <p:spPr>
          <a:xfrm>
            <a:off x="721632" y="2830354"/>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1"/>
          <p:cNvSpPr/>
          <p:nvPr/>
        </p:nvSpPr>
        <p:spPr>
          <a:xfrm flipH="1" flipV="1">
            <a:off x="11298918" y="510296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1" presetClass="entr" presetSubtype="0" fill="hold" grpId="1"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1.45833E-6 -1.48148E-6 L 0.42383 0.04398 " pathEditMode="relative" rAng="0" ptsTypes="AA">
                                      <p:cBhvr>
                                        <p:cTn id="14" dur="1000" spd="-100000" fill="hold"/>
                                        <p:tgtEl>
                                          <p:spTgt spid="15"/>
                                        </p:tgtEl>
                                        <p:attrNameLst>
                                          <p:attrName>ppt_x</p:attrName>
                                          <p:attrName>ppt_y</p:attrName>
                                        </p:attrNameLst>
                                      </p:cBhvr>
                                      <p:rCtr x="21185" y="2199"/>
                                    </p:animMotion>
                                  </p:childTnLst>
                                </p:cTn>
                              </p:par>
                              <p:par>
                                <p:cTn id="15" presetID="42" presetClass="path" presetSubtype="0" accel="50000" decel="50000" fill="hold" grpId="0" nodeType="withEffect">
                                  <p:stCondLst>
                                    <p:cond delay="0"/>
                                  </p:stCondLst>
                                  <p:childTnLst>
                                    <p:animMotion origin="layout" path="M 3.54167E-6 -1.48148E-6 L -0.41237 -0.02708 " pathEditMode="relative" rAng="0" ptsTypes="AA">
                                      <p:cBhvr>
                                        <p:cTn id="16" dur="1000" spd="-100000" fill="hold"/>
                                        <p:tgtEl>
                                          <p:spTgt spid="16"/>
                                        </p:tgtEl>
                                        <p:attrNameLst>
                                          <p:attrName>ppt_x</p:attrName>
                                          <p:attrName>ppt_y</p:attrName>
                                        </p:attrNameLst>
                                      </p:cBhvr>
                                      <p:rCtr x="-20625" y="-1366"/>
                                    </p:animMotion>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5" grpId="1" animBg="1"/>
      <p:bldP spid="16" grpId="0" animBg="1"/>
      <p:bldP spid="16"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60094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弘扬宪法精神 履行宪法使命</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078975" y="1665468"/>
            <a:ext cx="6034050" cy="636598"/>
            <a:chOff x="3729419" y="1263151"/>
            <a:chExt cx="6034050" cy="636598"/>
          </a:xfrm>
        </p:grpSpPr>
        <p:grpSp>
          <p:nvGrpSpPr>
            <p:cNvPr id="5" name="组合 4"/>
            <p:cNvGrpSpPr/>
            <p:nvPr/>
          </p:nvGrpSpPr>
          <p:grpSpPr>
            <a:xfrm>
              <a:off x="3729419" y="1263151"/>
              <a:ext cx="6034050" cy="636598"/>
              <a:chOff x="3729419" y="1263151"/>
              <a:chExt cx="6034050" cy="636598"/>
            </a:xfrm>
          </p:grpSpPr>
          <p:grpSp>
            <p:nvGrpSpPr>
              <p:cNvPr id="7" name="组合 6"/>
              <p:cNvGrpSpPr/>
              <p:nvPr/>
            </p:nvGrpSpPr>
            <p:grpSpPr>
              <a:xfrm flipH="1">
                <a:off x="9225307" y="1408005"/>
                <a:ext cx="538162" cy="491744"/>
                <a:chOff x="2429291" y="1408005"/>
                <a:chExt cx="538162" cy="491744"/>
              </a:xfrm>
            </p:grpSpPr>
            <p:sp>
              <p:nvSpPr>
                <p:cNvPr id="12" name="任意多边形 11"/>
                <p:cNvSpPr/>
                <p:nvPr/>
              </p:nvSpPr>
              <p:spPr>
                <a:xfrm>
                  <a:off x="2429291"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780182"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729419" y="1408005"/>
                <a:ext cx="538162" cy="491744"/>
                <a:chOff x="3729419" y="1408005"/>
                <a:chExt cx="538162" cy="491744"/>
              </a:xfrm>
            </p:grpSpPr>
            <p:sp>
              <p:nvSpPr>
                <p:cNvPr id="10" name="任意多边形 9"/>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4080309" y="1263151"/>
                <a:ext cx="5332269"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4080310" y="1275098"/>
              <a:ext cx="5332269" cy="461665"/>
            </a:xfrm>
            <a:prstGeom prst="rect">
              <a:avLst/>
            </a:prstGeom>
            <a:noFill/>
          </p:spPr>
          <p:txBody>
            <a:bodyPr wrap="square">
              <a:spAutoFit/>
            </a:bodyPr>
            <a:lstStyle/>
            <a:p>
              <a:pPr algn="ctr">
                <a:lnSpc>
                  <a:spcPct val="120000"/>
                </a:lnSpc>
              </a:pPr>
              <a:r>
                <a:rPr lang="zh-CN" altLang="en-US" sz="2000" b="1" dirty="0">
                  <a:solidFill>
                    <a:srgbClr val="FEFDFD"/>
                  </a:solidFill>
                  <a:latin typeface="微软雅黑" panose="020B0503020204020204" pitchFamily="34" charset="-122"/>
                  <a:ea typeface="微软雅黑" panose="020B0503020204020204" pitchFamily="34" charset="-122"/>
                  <a:cs typeface="+mn-ea"/>
                </a:rPr>
                <a:t>宪法的生命在于实施，宪法的权威也在于实施</a:t>
              </a:r>
              <a:endParaRPr lang="zh-CN" altLang="en-US" sz="2000" b="1" dirty="0">
                <a:solidFill>
                  <a:srgbClr val="FEFDFD"/>
                </a:solidFill>
                <a:latin typeface="微软雅黑" panose="020B0503020204020204" pitchFamily="34" charset="-122"/>
                <a:ea typeface="微软雅黑" panose="020B0503020204020204" pitchFamily="34" charset="-122"/>
                <a:cs typeface="+mn-ea"/>
              </a:endParaRPr>
            </a:p>
          </p:txBody>
        </p:sp>
      </p:grpSp>
      <p:sp>
        <p:nvSpPr>
          <p:cNvPr id="14" name="文本框 58"/>
          <p:cNvSpPr txBox="1"/>
          <p:nvPr/>
        </p:nvSpPr>
        <p:spPr>
          <a:xfrm>
            <a:off x="844693" y="3197833"/>
            <a:ext cx="10663775" cy="1692771"/>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pPr>
              <a:spcBef>
                <a:spcPts val="1200"/>
              </a:spcBef>
            </a:pPr>
            <a:r>
              <a:rPr lang="zh-CN" altLang="en-US" sz="2000" b="1" dirty="0">
                <a:solidFill>
                  <a:schemeClr val="accent1"/>
                </a:solidFill>
              </a:rPr>
              <a:t>维护宪法权威</a:t>
            </a:r>
            <a:r>
              <a:rPr lang="zh-CN" altLang="en-US" sz="2000" dirty="0"/>
              <a:t>，就是维护党和人民共同意志的权威；</a:t>
            </a:r>
            <a:r>
              <a:rPr lang="zh-CN" altLang="en-US" sz="2000" b="1" dirty="0">
                <a:solidFill>
                  <a:schemeClr val="accent1"/>
                </a:solidFill>
              </a:rPr>
              <a:t>捍卫宪法尊严</a:t>
            </a:r>
            <a:r>
              <a:rPr lang="zh-CN" altLang="en-US" sz="2000" dirty="0"/>
              <a:t>，就是捍卫党和人民共同意志的尊严；</a:t>
            </a:r>
            <a:r>
              <a:rPr lang="zh-CN" altLang="en-US" sz="2000" b="1" dirty="0">
                <a:solidFill>
                  <a:schemeClr val="accent1"/>
                </a:solidFill>
              </a:rPr>
              <a:t>保证宪法实施</a:t>
            </a:r>
            <a:r>
              <a:rPr lang="zh-CN" altLang="en-US" sz="2000" dirty="0"/>
              <a:t>，就是保证人民根本利益的实现。加强宪法实施和监督工作，深入推进科学立法、严格执法、公正司法、全民守法，把依法治国、依宪治国工作提高到一个新水平，是我们面临的新任务。</a:t>
            </a:r>
            <a:endParaRPr lang="zh-CN" altLang="en-US" sz="2000" dirty="0"/>
          </a:p>
        </p:txBody>
      </p:sp>
      <p:sp>
        <p:nvSpPr>
          <p:cNvPr id="15" name="任意多边形: 形状 10"/>
          <p:cNvSpPr/>
          <p:nvPr/>
        </p:nvSpPr>
        <p:spPr>
          <a:xfrm>
            <a:off x="721632" y="306847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1"/>
          <p:cNvSpPr/>
          <p:nvPr/>
        </p:nvSpPr>
        <p:spPr>
          <a:xfrm flipH="1" flipV="1">
            <a:off x="11298918" y="4540994"/>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1" presetClass="entr" presetSubtype="0" fill="hold" grpId="1"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1.45833E-6 -3.7037E-6 L 0.42383 0.04399 " pathEditMode="relative" rAng="0" ptsTypes="AA">
                                      <p:cBhvr>
                                        <p:cTn id="14" dur="1000" spd="-100000" fill="hold"/>
                                        <p:tgtEl>
                                          <p:spTgt spid="15"/>
                                        </p:tgtEl>
                                        <p:attrNameLst>
                                          <p:attrName>ppt_x</p:attrName>
                                          <p:attrName>ppt_y</p:attrName>
                                        </p:attrNameLst>
                                      </p:cBhvr>
                                      <p:rCtr x="21185" y="2199"/>
                                    </p:animMotion>
                                  </p:childTnLst>
                                </p:cTn>
                              </p:par>
                              <p:par>
                                <p:cTn id="15" presetID="42" presetClass="path" presetSubtype="0" accel="50000" decel="50000" fill="hold" grpId="0" nodeType="withEffect">
                                  <p:stCondLst>
                                    <p:cond delay="0"/>
                                  </p:stCondLst>
                                  <p:childTnLst>
                                    <p:animMotion origin="layout" path="M 3.54167E-6 2.96296E-6 L -0.41237 -0.02709 " pathEditMode="relative" rAng="0" ptsTypes="AA">
                                      <p:cBhvr>
                                        <p:cTn id="16" dur="1000" spd="-100000" fill="hold"/>
                                        <p:tgtEl>
                                          <p:spTgt spid="16"/>
                                        </p:tgtEl>
                                        <p:attrNameLst>
                                          <p:attrName>ppt_x</p:attrName>
                                          <p:attrName>ppt_y</p:attrName>
                                        </p:attrNameLst>
                                      </p:cBhvr>
                                      <p:rCtr x="-20625" y="-1366"/>
                                    </p:animMotion>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5" grpId="1" animBg="1"/>
      <p:bldP spid="16" grpId="0" animBg="1"/>
      <p:bldP spid="16"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60094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弘扬宪法精神 履行宪法使命</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124364" y="1665468"/>
            <a:ext cx="5943272" cy="636598"/>
            <a:chOff x="3729419" y="1263151"/>
            <a:chExt cx="5943272" cy="636598"/>
          </a:xfrm>
        </p:grpSpPr>
        <p:grpSp>
          <p:nvGrpSpPr>
            <p:cNvPr id="5" name="组合 4"/>
            <p:cNvGrpSpPr/>
            <p:nvPr/>
          </p:nvGrpSpPr>
          <p:grpSpPr>
            <a:xfrm>
              <a:off x="3729419" y="1263151"/>
              <a:ext cx="5943272" cy="636598"/>
              <a:chOff x="3729419" y="1263151"/>
              <a:chExt cx="5943272" cy="636598"/>
            </a:xfrm>
          </p:grpSpPr>
          <p:grpSp>
            <p:nvGrpSpPr>
              <p:cNvPr id="7" name="组合 6"/>
              <p:cNvGrpSpPr/>
              <p:nvPr/>
            </p:nvGrpSpPr>
            <p:grpSpPr>
              <a:xfrm flipH="1">
                <a:off x="9134529" y="1408005"/>
                <a:ext cx="538162" cy="491744"/>
                <a:chOff x="2520069" y="1408005"/>
                <a:chExt cx="538162" cy="491744"/>
              </a:xfrm>
            </p:grpSpPr>
            <p:sp>
              <p:nvSpPr>
                <p:cNvPr id="12" name="任意多边形 11"/>
                <p:cNvSpPr/>
                <p:nvPr/>
              </p:nvSpPr>
              <p:spPr>
                <a:xfrm>
                  <a:off x="252006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87096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729419" y="1408005"/>
                <a:ext cx="538162" cy="491744"/>
                <a:chOff x="3729419" y="1408005"/>
                <a:chExt cx="538162" cy="491744"/>
              </a:xfrm>
            </p:grpSpPr>
            <p:sp>
              <p:nvSpPr>
                <p:cNvPr id="10" name="任意多边形 9"/>
                <p:cNvSpPr/>
                <p:nvPr/>
              </p:nvSpPr>
              <p:spPr>
                <a:xfrm>
                  <a:off x="3729419" y="1408005"/>
                  <a:ext cx="538162" cy="491744"/>
                </a:xfrm>
                <a:custGeom>
                  <a:avLst/>
                  <a:gdLst>
                    <a:gd name="connsiteX0" fmla="*/ 0 w 609600"/>
                    <a:gd name="connsiteY0" fmla="*/ 0 h 540000"/>
                    <a:gd name="connsiteX1" fmla="*/ 238125 w 609600"/>
                    <a:gd name="connsiteY1" fmla="*/ 0 h 540000"/>
                    <a:gd name="connsiteX2" fmla="*/ 306637 w 609600"/>
                    <a:gd name="connsiteY2" fmla="*/ 0 h 540000"/>
                    <a:gd name="connsiteX3" fmla="*/ 609600 w 609600"/>
                    <a:gd name="connsiteY3" fmla="*/ 0 h 540000"/>
                    <a:gd name="connsiteX4" fmla="*/ 609600 w 609600"/>
                    <a:gd name="connsiteY4" fmla="*/ 540000 h 540000"/>
                    <a:gd name="connsiteX5" fmla="*/ 306637 w 609600"/>
                    <a:gd name="connsiteY5" fmla="*/ 540000 h 540000"/>
                    <a:gd name="connsiteX6" fmla="*/ 238125 w 609600"/>
                    <a:gd name="connsiteY6" fmla="*/ 540000 h 540000"/>
                    <a:gd name="connsiteX7" fmla="*/ 0 w 609600"/>
                    <a:gd name="connsiteY7" fmla="*/ 540000 h 540000"/>
                    <a:gd name="connsiteX8" fmla="*/ 153319 w 609600"/>
                    <a:gd name="connsiteY8" fmla="*/ 27000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 h="540000">
                      <a:moveTo>
                        <a:pt x="0" y="0"/>
                      </a:moveTo>
                      <a:lnTo>
                        <a:pt x="238125" y="0"/>
                      </a:lnTo>
                      <a:lnTo>
                        <a:pt x="306637" y="0"/>
                      </a:lnTo>
                      <a:lnTo>
                        <a:pt x="609600" y="0"/>
                      </a:lnTo>
                      <a:lnTo>
                        <a:pt x="609600" y="540000"/>
                      </a:lnTo>
                      <a:lnTo>
                        <a:pt x="306637" y="540000"/>
                      </a:lnTo>
                      <a:lnTo>
                        <a:pt x="238125" y="540000"/>
                      </a:lnTo>
                      <a:lnTo>
                        <a:pt x="0" y="540000"/>
                      </a:lnTo>
                      <a:lnTo>
                        <a:pt x="153319" y="270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080310" y="1449243"/>
                  <a:ext cx="187271" cy="450506"/>
                </a:xfrm>
                <a:custGeom>
                  <a:avLst/>
                  <a:gdLst>
                    <a:gd name="connsiteX0" fmla="*/ 0 w 187271"/>
                    <a:gd name="connsiteY0" fmla="*/ 0 h 450506"/>
                    <a:gd name="connsiteX1" fmla="*/ 187271 w 187271"/>
                    <a:gd name="connsiteY1" fmla="*/ 0 h 450506"/>
                    <a:gd name="connsiteX2" fmla="*/ 187271 w 187271"/>
                    <a:gd name="connsiteY2" fmla="*/ 450506 h 450506"/>
                    <a:gd name="connsiteX3" fmla="*/ 0 w 187271"/>
                    <a:gd name="connsiteY3" fmla="*/ 319538 h 450506"/>
                  </a:gdLst>
                  <a:ahLst/>
                  <a:cxnLst>
                    <a:cxn ang="0">
                      <a:pos x="connsiteX0" y="connsiteY0"/>
                    </a:cxn>
                    <a:cxn ang="0">
                      <a:pos x="connsiteX1" y="connsiteY1"/>
                    </a:cxn>
                    <a:cxn ang="0">
                      <a:pos x="connsiteX2" y="connsiteY2"/>
                    </a:cxn>
                    <a:cxn ang="0">
                      <a:pos x="connsiteX3" y="connsiteY3"/>
                    </a:cxn>
                  </a:cxnLst>
                  <a:rect l="l" t="t" r="r" b="b"/>
                  <a:pathLst>
                    <a:path w="187271" h="450506">
                      <a:moveTo>
                        <a:pt x="0" y="0"/>
                      </a:moveTo>
                      <a:lnTo>
                        <a:pt x="187271" y="0"/>
                      </a:lnTo>
                      <a:lnTo>
                        <a:pt x="187271" y="450506"/>
                      </a:lnTo>
                      <a:lnTo>
                        <a:pt x="0" y="31953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4080310" y="1263151"/>
                <a:ext cx="5241490" cy="4996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4106068" y="1275098"/>
              <a:ext cx="5189973" cy="430374"/>
            </a:xfrm>
            <a:prstGeom prst="rect">
              <a:avLst/>
            </a:prstGeom>
            <a:noFill/>
          </p:spPr>
          <p:txBody>
            <a:bodyPr wrap="square">
              <a:spAutoFit/>
            </a:bodyPr>
            <a:lstStyle/>
            <a:p>
              <a:pPr algn="ctr">
                <a:lnSpc>
                  <a:spcPct val="120000"/>
                </a:lnSpc>
              </a:pPr>
              <a:r>
                <a:rPr lang="zh-CN" altLang="en-US" sz="2000" b="1" dirty="0">
                  <a:solidFill>
                    <a:srgbClr val="FEFDFD"/>
                  </a:solidFill>
                  <a:latin typeface="微软雅黑" panose="020B0503020204020204" pitchFamily="34" charset="-122"/>
                  <a:ea typeface="微软雅黑" panose="020B0503020204020204" pitchFamily="34" charset="-122"/>
                  <a:cs typeface="+mn-ea"/>
                </a:rPr>
                <a:t>法律面前人人平等，依法治国人人有责</a:t>
              </a:r>
              <a:endParaRPr lang="zh-CN" altLang="en-US" sz="2000" b="1" dirty="0">
                <a:solidFill>
                  <a:srgbClr val="FEFDFD"/>
                </a:solidFill>
                <a:latin typeface="微软雅黑" panose="020B0503020204020204" pitchFamily="34" charset="-122"/>
                <a:ea typeface="微软雅黑" panose="020B0503020204020204" pitchFamily="34" charset="-122"/>
                <a:cs typeface="+mn-ea"/>
              </a:endParaRPr>
            </a:p>
          </p:txBody>
        </p:sp>
      </p:grpSp>
      <p:sp>
        <p:nvSpPr>
          <p:cNvPr id="14" name="文本框 58"/>
          <p:cNvSpPr txBox="1"/>
          <p:nvPr/>
        </p:nvSpPr>
        <p:spPr>
          <a:xfrm>
            <a:off x="844693" y="2718408"/>
            <a:ext cx="10663775" cy="2854115"/>
          </a:xfrm>
          <a:prstGeom prst="rect">
            <a:avLst/>
          </a:prstGeom>
          <a:noFill/>
        </p:spPr>
        <p:txBody>
          <a:bodyPr wrap="square" rtlCol="0">
            <a:spAutoFit/>
          </a:bodyPr>
          <a:lstStyle>
            <a:defPPr>
              <a:defRPr lang="zh-CN"/>
            </a:defPPr>
            <a:lvl1pPr algn="ctr" fontAlgn="auto">
              <a:lnSpc>
                <a:spcPct val="130000"/>
              </a:lnSpc>
              <a:spcBef>
                <a:spcPts val="0"/>
              </a:spcBef>
              <a:spcAft>
                <a:spcPts val="0"/>
              </a:spcAft>
              <a:defRPr sz="1600">
                <a:latin typeface="微软雅黑" panose="020B0503020204020204" pitchFamily="34" charset="-122"/>
                <a:ea typeface="微软雅黑" panose="020B0503020204020204" pitchFamily="34" charset="-122"/>
              </a:defRPr>
            </a:lvl1pPr>
          </a:lstStyle>
          <a:p>
            <a:pPr>
              <a:spcBef>
                <a:spcPts val="1200"/>
              </a:spcBef>
            </a:pPr>
            <a:r>
              <a:rPr lang="zh-CN" altLang="en-US" sz="2000" dirty="0"/>
              <a:t>维护宪法权威、保证宪法实施，首先要抓住领导干部这个“关键少数”，坚持法治、反对人治，让领导干部对宪法法律始终保持敬畏之心，带头在宪法法律范围内活动，严格依照法定权限、规则、程序行使权力、履行职责，自觉接受人民监督。宪法的根基在于人民发自内心的拥护，宪法的伟力在于人民真诚的信仰。要在全党全社会深入开展尊崇宪法、学习宪法、遵守宪法、维护宪法、运用宪法的宣传教育活动，大力弘扬宪法精神，不断增强人民群众宪法意识，使遵守宪法成为全体人民的自觉行动，为新时代坚持和发展中国特色社会主义提供有力宪法保障，为建设富强民主文明和谐美丽的社会主义现代化强国汇聚磅礴力量</a:t>
            </a:r>
            <a:endParaRPr lang="zh-CN" altLang="en-US" sz="2000" dirty="0"/>
          </a:p>
        </p:txBody>
      </p:sp>
      <p:sp>
        <p:nvSpPr>
          <p:cNvPr id="15" name="任意多边形: 形状 10"/>
          <p:cNvSpPr/>
          <p:nvPr/>
        </p:nvSpPr>
        <p:spPr>
          <a:xfrm>
            <a:off x="721632" y="2589054"/>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1"/>
          <p:cNvSpPr/>
          <p:nvPr/>
        </p:nvSpPr>
        <p:spPr>
          <a:xfrm flipH="1" flipV="1">
            <a:off x="11298918" y="5229969"/>
            <a:ext cx="209550" cy="258709"/>
          </a:xfrm>
          <a:custGeom>
            <a:avLst/>
            <a:gdLst>
              <a:gd name="connsiteX0" fmla="*/ 209550 w 209550"/>
              <a:gd name="connsiteY0" fmla="*/ 0 h 381000"/>
              <a:gd name="connsiteX1" fmla="*/ 0 w 209550"/>
              <a:gd name="connsiteY1" fmla="*/ 0 h 381000"/>
              <a:gd name="connsiteX2" fmla="*/ 0 w 209550"/>
              <a:gd name="connsiteY2" fmla="*/ 381000 h 381000"/>
            </a:gdLst>
            <a:ahLst/>
            <a:cxnLst>
              <a:cxn ang="0">
                <a:pos x="connsiteX0" y="connsiteY0"/>
              </a:cxn>
              <a:cxn ang="0">
                <a:pos x="connsiteX1" y="connsiteY1"/>
              </a:cxn>
              <a:cxn ang="0">
                <a:pos x="connsiteX2" y="connsiteY2"/>
              </a:cxn>
            </a:cxnLst>
            <a:rect l="l" t="t" r="r" b="b"/>
            <a:pathLst>
              <a:path w="209550" h="381000">
                <a:moveTo>
                  <a:pt x="209550" y="0"/>
                </a:moveTo>
                <a:lnTo>
                  <a:pt x="0" y="0"/>
                </a:lnTo>
                <a:lnTo>
                  <a:pt x="0" y="38100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深色底使用-横"/>
          <p:cNvPicPr>
            <a:picLocks noChangeAspect="1"/>
          </p:cNvPicPr>
          <p:nvPr>
            <p:custDataLst>
              <p:tags r:id="rId1"/>
            </p:custDataLst>
          </p:nvPr>
        </p:nvPicPr>
        <p:blipFill>
          <a:blip r:embed="rId2"/>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1" presetClass="entr" presetSubtype="0" fill="hold" grpId="1"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1.45833E-6 3.7037E-6 L 0.42383 0.04398 " pathEditMode="relative" rAng="0" ptsTypes="AA">
                                      <p:cBhvr>
                                        <p:cTn id="14" dur="1000" spd="-100000" fill="hold"/>
                                        <p:tgtEl>
                                          <p:spTgt spid="15"/>
                                        </p:tgtEl>
                                        <p:attrNameLst>
                                          <p:attrName>ppt_x</p:attrName>
                                          <p:attrName>ppt_y</p:attrName>
                                        </p:attrNameLst>
                                      </p:cBhvr>
                                      <p:rCtr x="21185" y="2199"/>
                                    </p:animMotion>
                                  </p:childTnLst>
                                </p:cTn>
                              </p:par>
                              <p:par>
                                <p:cTn id="15" presetID="42" presetClass="path" presetSubtype="0" accel="50000" decel="50000" fill="hold" grpId="0" nodeType="withEffect">
                                  <p:stCondLst>
                                    <p:cond delay="0"/>
                                  </p:stCondLst>
                                  <p:childTnLst>
                                    <p:animMotion origin="layout" path="M 3.54167E-6 0 L -0.41237 -0.02708 " pathEditMode="relative" rAng="0" ptsTypes="AA">
                                      <p:cBhvr>
                                        <p:cTn id="16" dur="1000" spd="-100000" fill="hold"/>
                                        <p:tgtEl>
                                          <p:spTgt spid="16"/>
                                        </p:tgtEl>
                                        <p:attrNameLst>
                                          <p:attrName>ppt_x</p:attrName>
                                          <p:attrName>ppt_y</p:attrName>
                                        </p:attrNameLst>
                                      </p:cBhvr>
                                      <p:rCtr x="-20625" y="-1366"/>
                                    </p:animMotion>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5" grpId="1" animBg="1"/>
      <p:bldP spid="16" grpId="0" animBg="1"/>
      <p:bldP spid="16"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232214" y="179345"/>
            <a:ext cx="4600940"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rPr>
              <a:t>弘扬宪法精神 履行宪法使命</a:t>
            </a:r>
            <a:endParaRPr lang="zh-CN" altLang="en-US" sz="2800" b="1" dirty="0">
              <a:ln cmpd="sng">
                <a:noFill/>
                <a:prstDash val="solid"/>
              </a:ln>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5298650" y="2340568"/>
            <a:ext cx="6558387" cy="2653034"/>
          </a:xfrm>
          <a:prstGeom prst="rect">
            <a:avLst/>
          </a:prstGeom>
        </p:spPr>
        <p:txBody>
          <a:bodyPr wrap="square">
            <a:spAutoFit/>
          </a:bodyPr>
          <a:lstStyle/>
          <a:p>
            <a:pPr>
              <a:lnSpc>
                <a:spcPct val="130000"/>
              </a:lnSpc>
            </a:pPr>
            <a:r>
              <a:rPr lang="zh-CN" altLang="zh-CN" sz="3200" b="1" kern="0" dirty="0">
                <a:solidFill>
                  <a:schemeClr val="accent1"/>
                </a:solidFill>
                <a:latin typeface="Arial" panose="020B0604020202020204" pitchFamily="34" charset="0"/>
                <a:ea typeface="微软雅黑" panose="020B0503020204020204" pitchFamily="34" charset="-122"/>
                <a:cs typeface="+mn-ea"/>
              </a:rPr>
              <a:t>维护宪法尊严和权威，是维护国家法制统一、尊严、权威的前提，也是维护最广大人民根本利益、确保国家长治久安的重要保障。</a:t>
            </a:r>
            <a:endParaRPr lang="zh-CN" altLang="zh-CN" sz="3200" b="1" kern="0" dirty="0">
              <a:solidFill>
                <a:schemeClr val="accent1"/>
              </a:solidFill>
              <a:latin typeface="Arial" panose="020B0604020202020204" pitchFamily="34" charset="0"/>
              <a:ea typeface="微软雅黑" panose="020B0503020204020204" pitchFamily="34" charset="-122"/>
              <a:cs typeface="+mn-ea"/>
            </a:endParaRPr>
          </a:p>
        </p:txBody>
      </p:sp>
      <p:pic>
        <p:nvPicPr>
          <p:cNvPr id="18" name="图片 17"/>
          <p:cNvPicPr>
            <a:picLocks noChangeAspect="1"/>
          </p:cNvPicPr>
          <p:nvPr/>
        </p:nvPicPr>
        <p:blipFill rotWithShape="1">
          <a:blip r:embed="rId1" cstate="hqprint">
            <a:extLst>
              <a:ext uri="{28A0092B-C50C-407E-A947-70E740481C1C}">
                <a14:useLocalDpi xmlns:a14="http://schemas.microsoft.com/office/drawing/2010/main" val="0"/>
              </a:ext>
            </a:extLst>
          </a:blip>
          <a:srcRect l="10628" t="7707" r="9598" b="9880"/>
          <a:stretch>
            <a:fillRect/>
          </a:stretch>
        </p:blipFill>
        <p:spPr>
          <a:xfrm>
            <a:off x="698499" y="1681123"/>
            <a:ext cx="3800475" cy="3971925"/>
          </a:xfrm>
          <a:prstGeom prst="rect">
            <a:avLst/>
          </a:prstGeom>
          <a:effectLst>
            <a:outerShdw blurRad="76200" dist="50800" dir="2700000" algn="tl" rotWithShape="0">
              <a:prstClr val="black">
                <a:alpha val="25000"/>
              </a:prstClr>
            </a:outerShdw>
          </a:effectLst>
        </p:spPr>
      </p:pic>
      <p:pic>
        <p:nvPicPr>
          <p:cNvPr id="3" name="图片 2" descr="深色底使用-横"/>
          <p:cNvPicPr>
            <a:picLocks noChangeAspect="1"/>
          </p:cNvPicPr>
          <p:nvPr>
            <p:custDataLst>
              <p:tags r:id="rId2"/>
            </p:custDataLst>
          </p:nvPr>
        </p:nvPicPr>
        <p:blipFill>
          <a:blip r:embed="rId3"/>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fltVal val="0"/>
                                          </p:val>
                                        </p:tav>
                                        <p:tav tm="100000">
                                          <p:val>
                                            <p:strVal val="#ppt_h"/>
                                          </p:val>
                                        </p:tav>
                                      </p:tavLst>
                                    </p:anim>
                                    <p:animEffect transition="in" filter="fade">
                                      <p:cBhvr>
                                        <p:cTn id="9" dur="750"/>
                                        <p:tgtEl>
                                          <p:spTgt spid="18"/>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党政1"/>
          <p:cNvPicPr>
            <a:picLocks noChangeAspect="1"/>
          </p:cNvPicPr>
          <p:nvPr userDrawn="1"/>
        </p:nvPicPr>
        <p:blipFill>
          <a:blip r:embed="rId1"/>
          <a:srcRect l="18197" t="41273" r="18631" b="17477"/>
          <a:stretch>
            <a:fillRect/>
          </a:stretch>
        </p:blipFill>
        <p:spPr>
          <a:xfrm>
            <a:off x="1941830" y="4015105"/>
            <a:ext cx="8308340" cy="2543175"/>
          </a:xfrm>
          <a:prstGeom prst="rect">
            <a:avLst/>
          </a:prstGeom>
        </p:spPr>
      </p:pic>
      <p:pic>
        <p:nvPicPr>
          <p:cNvPr id="68" name="图片 6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1"/>
            <a:ext cx="3103785" cy="1958440"/>
          </a:xfrm>
          <a:prstGeom prst="rect">
            <a:avLst/>
          </a:prstGeom>
        </p:spPr>
      </p:pic>
      <p:sp>
        <p:nvSpPr>
          <p:cNvPr id="15" name="文本框 14"/>
          <p:cNvSpPr txBox="1"/>
          <p:nvPr/>
        </p:nvSpPr>
        <p:spPr>
          <a:xfrm>
            <a:off x="2162175" y="2099310"/>
            <a:ext cx="7867650" cy="1198880"/>
          </a:xfrm>
          <a:prstGeom prst="rect">
            <a:avLst/>
          </a:prstGeom>
          <a:noFill/>
        </p:spPr>
        <p:txBody>
          <a:bodyPr wrap="square" rtlCol="0">
            <a:spAutoFit/>
          </a:bodyPr>
          <a:p>
            <a:pPr algn="dist"/>
            <a:r>
              <a:rPr lang="zh-CN" altLang="en-US" sz="7200">
                <a:solidFill>
                  <a:srgbClr val="D80E1C"/>
                </a:solidFill>
                <a:latin typeface="方正悠宋体加粗" panose="02010600010101010101" charset="-122"/>
                <a:ea typeface="方正悠宋体加粗" panose="02010600010101010101" charset="-122"/>
              </a:rPr>
              <a:t>依宪治国 依宪执政</a:t>
            </a:r>
            <a:endParaRPr lang="zh-CN" altLang="en-US" sz="7200">
              <a:solidFill>
                <a:srgbClr val="D80E1C"/>
              </a:solidFill>
              <a:latin typeface="方正悠宋体加粗" panose="02010600010101010101" charset="-122"/>
              <a:ea typeface="方正悠宋体加粗" panose="02010600010101010101" charset="-122"/>
            </a:endParaRPr>
          </a:p>
        </p:txBody>
      </p:sp>
      <p:sp>
        <p:nvSpPr>
          <p:cNvPr id="18" name="文本框 17"/>
          <p:cNvSpPr txBox="1"/>
          <p:nvPr/>
        </p:nvSpPr>
        <p:spPr>
          <a:xfrm>
            <a:off x="2795588" y="3576320"/>
            <a:ext cx="6600825" cy="368300"/>
          </a:xfrm>
          <a:prstGeom prst="rect">
            <a:avLst/>
          </a:prstGeom>
          <a:noFill/>
        </p:spPr>
        <p:txBody>
          <a:bodyPr wrap="square" rtlCol="0">
            <a:spAutoFit/>
          </a:bodyPr>
          <a:p>
            <a:pPr algn="dist"/>
            <a:r>
              <a:rPr lang="zh-CN" altLang="en-US">
                <a:solidFill>
                  <a:schemeClr val="tx1"/>
                </a:solidFill>
                <a:latin typeface="方正悠宋体加粗" panose="02010600010101010101" charset="-122"/>
                <a:ea typeface="方正悠宋体加粗" panose="02010600010101010101" charset="-122"/>
              </a:rPr>
              <a:t>弘扬宪法精神，推进国家治理体系和治理能力现代化</a:t>
            </a:r>
            <a:endParaRPr lang="zh-CN" altLang="en-US">
              <a:solidFill>
                <a:schemeClr val="tx1"/>
              </a:solidFill>
              <a:latin typeface="方正悠宋体加粗" panose="02010600010101010101" charset="-122"/>
              <a:ea typeface="方正悠宋体加粗" panose="02010600010101010101" charset="-122"/>
            </a:endParaRPr>
          </a:p>
        </p:txBody>
      </p:sp>
      <p:pic>
        <p:nvPicPr>
          <p:cNvPr id="9" name="图片 8" descr="云"/>
          <p:cNvPicPr>
            <a:picLocks noChangeAspect="1"/>
          </p:cNvPicPr>
          <p:nvPr userDrawn="1"/>
        </p:nvPicPr>
        <p:blipFill>
          <a:blip r:embed="rId3"/>
          <a:srcRect t="60509" b="5800"/>
          <a:stretch>
            <a:fillRect/>
          </a:stretch>
        </p:blipFill>
        <p:spPr>
          <a:xfrm>
            <a:off x="0" y="4932680"/>
            <a:ext cx="12192000" cy="1925320"/>
          </a:xfrm>
          <a:prstGeom prst="rect">
            <a:avLst/>
          </a:prstGeom>
        </p:spPr>
      </p:pic>
      <p:pic>
        <p:nvPicPr>
          <p:cNvPr id="3" name="图片 2" descr="深色底使用-横"/>
          <p:cNvPicPr>
            <a:picLocks noChangeAspect="1"/>
          </p:cNvPicPr>
          <p:nvPr>
            <p:custDataLst>
              <p:tags r:id="rId4"/>
            </p:custDataLst>
          </p:nvPr>
        </p:nvPicPr>
        <p:blipFill>
          <a:blip r:embed="rId5"/>
          <a:stretch>
            <a:fillRect/>
          </a:stretch>
        </p:blipFill>
        <p:spPr>
          <a:xfrm>
            <a:off x="9580880" y="158750"/>
            <a:ext cx="2292350" cy="416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SLIDE_MODEL_TYPE" val="timeline"/>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commondata" val="eyJoZGlkIjoiNWM4MmI0NWQxNGViMmMyYmU0MmQyOWIwODRlMTE4NDgifQ=="/>
</p:tagLst>
</file>

<file path=ppt/theme/theme1.xml><?xml version="1.0" encoding="utf-8"?>
<a:theme xmlns:a="http://schemas.openxmlformats.org/drawingml/2006/main" name="Office 主题​​">
  <a:themeElements>
    <a:clrScheme name="自定义 185">
      <a:dk1>
        <a:sysClr val="windowText" lastClr="000000"/>
      </a:dk1>
      <a:lt1>
        <a:sysClr val="window" lastClr="FFFFFF"/>
      </a:lt1>
      <a:dk2>
        <a:srgbClr val="44546A"/>
      </a:dk2>
      <a:lt2>
        <a:srgbClr val="E7E6E6"/>
      </a:lt2>
      <a:accent1>
        <a:srgbClr val="C00000"/>
      </a:accent1>
      <a:accent2>
        <a:srgbClr val="FF9933"/>
      </a:accent2>
      <a:accent3>
        <a:srgbClr val="2CB5B2"/>
      </a:accent3>
      <a:accent4>
        <a:srgbClr val="FF3399"/>
      </a:accent4>
      <a:accent5>
        <a:srgbClr val="97BE13"/>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5967</Words>
  <Application>WPS 演示</Application>
  <PresentationFormat>宽屏</PresentationFormat>
  <Paragraphs>294</Paragraphs>
  <Slides>34</Slides>
  <Notes>34</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34</vt:i4>
      </vt:variant>
    </vt:vector>
  </HeadingPairs>
  <TitlesOfParts>
    <vt:vector size="48" baseType="lpstr">
      <vt:lpstr>Arial</vt:lpstr>
      <vt:lpstr>宋体</vt:lpstr>
      <vt:lpstr>Wingdings</vt:lpstr>
      <vt:lpstr>方正悠宋体加粗</vt:lpstr>
      <vt:lpstr>微软雅黑</vt:lpstr>
      <vt:lpstr>Arial</vt:lpstr>
      <vt:lpstr>方正兰亭粗黑_GBK</vt:lpstr>
      <vt:lpstr>等线</vt:lpstr>
      <vt:lpstr>Arial Unicode MS</vt:lpstr>
      <vt:lpstr>Agency FB</vt:lpstr>
      <vt:lpstr>等线 Light</vt:lpstr>
      <vt:lpstr>Calibri</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127</dc:title>
  <dc:creator>Administrator</dc:creator>
  <cp:lastModifiedBy>妈一</cp:lastModifiedBy>
  <cp:revision>1511</cp:revision>
  <dcterms:created xsi:type="dcterms:W3CDTF">2016-12-03T13:43:00Z</dcterms:created>
  <dcterms:modified xsi:type="dcterms:W3CDTF">2023-11-22T04:18:03Z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ICV">
    <vt:lpwstr>B2178F67EC754420B20B400E11C0AFA3_13</vt:lpwstr>
  </property>
</Properties>
</file>